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handoutMasterIdLst>
    <p:handoutMasterId r:id="rId11"/>
  </p:handoutMasterIdLst>
  <p:sldIdLst>
    <p:sldId id="256" r:id="rId2"/>
    <p:sldId id="257" r:id="rId3"/>
    <p:sldId id="258" r:id="rId4"/>
    <p:sldId id="259" r:id="rId5"/>
    <p:sldId id="260" r:id="rId6"/>
    <p:sldId id="261" r:id="rId7"/>
    <p:sldId id="262" r:id="rId8"/>
    <p:sldId id="271" r:id="rId9"/>
  </p:sldIdLst>
  <p:sldSz cx="18288000" cy="10287000"/>
  <p:notesSz cx="6858000" cy="9144000"/>
  <p:embeddedFontLst>
    <p:embeddedFont>
      <p:font typeface="Body Grotesque Fit Bold" panose="020B0604020202020204" charset="0"/>
      <p:regular r:id="rId12"/>
    </p:embeddedFont>
    <p:embeddedFont>
      <p:font typeface="Calibri" panose="020F0502020204030204" pitchFamily="34" charset="0"/>
      <p:regular r:id="rId13"/>
      <p:bold r:id="rId14"/>
      <p:italic r:id="rId15"/>
      <p:boldItalic r:id="rId16"/>
    </p:embeddedFont>
    <p:embeddedFont>
      <p:font typeface="Flatory Sans" panose="020B0604020202020204" charset="-34"/>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52FF"/>
    <a:srgbClr val="FFFC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notesMaster" Target="notesMasters/notesMaster1.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546D97-F462-4868-B1AE-E84F6B66D3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61F6CAF-C745-4FC9-8EAB-0C2F6569EA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4E81CF1-917C-4EC1-B594-E1DCB0956D03}" type="datetimeFigureOut">
              <a:rPr lang="en-US" smtClean="0"/>
              <a:t>5/21/2025</a:t>
            </a:fld>
            <a:endParaRPr lang="en-US"/>
          </a:p>
        </p:txBody>
      </p:sp>
      <p:sp>
        <p:nvSpPr>
          <p:cNvPr id="4" name="Footer Placeholder 3">
            <a:extLst>
              <a:ext uri="{FF2B5EF4-FFF2-40B4-BE49-F238E27FC236}">
                <a16:creationId xmlns:a16="http://schemas.microsoft.com/office/drawing/2014/main" id="{1C106F36-EB8E-4075-AD56-7224F938EC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D2CDA8F-3E26-4BB1-ABB9-6E3BB6E48B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80CDA7-A38F-4CCB-A4E0-63E89A02A976}" type="slidenum">
              <a:rPr lang="en-US" smtClean="0"/>
              <a:t>‹#›</a:t>
            </a:fld>
            <a:endParaRPr lang="en-US"/>
          </a:p>
        </p:txBody>
      </p:sp>
    </p:spTree>
    <p:extLst>
      <p:ext uri="{BB962C8B-B14F-4D97-AF65-F5344CB8AC3E}">
        <p14:creationId xmlns:p14="http://schemas.microsoft.com/office/powerpoint/2010/main" val="45105715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F8266F-4AC3-4090-9553-59F042A4E2E0}" type="datetimeFigureOut">
              <a:rPr lang="en-US" smtClean="0"/>
              <a:t>5/21/2025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FE351-EAA3-4401-80A3-F487D1C489C7}" type="slidenum">
              <a:rPr lang="en-US" smtClean="0"/>
              <a:t>‹#›</a:t>
            </a:fld>
            <a:endParaRPr lang="en-US"/>
          </a:p>
        </p:txBody>
      </p:sp>
    </p:spTree>
    <p:extLst>
      <p:ext uri="{BB962C8B-B14F-4D97-AF65-F5344CB8AC3E}">
        <p14:creationId xmlns:p14="http://schemas.microsoft.com/office/powerpoint/2010/main" val="301877600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CA407A5-8478-4088-B154-6FF29C9CEBC8}" type="datetime1">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0575CE-853A-4283-9E35-4133670F1D1C}" type="datetime1">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0B383-0410-47AF-8CFF-E576B54CA936}" type="datetime1">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608778-2B62-41F1-BA51-8E0C1AE7E093}" type="datetime1">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72D54A-2A6D-472F-9EF8-468E0EA0D8F7}" type="datetime1">
              <a:rPr lang="en-US" smtClean="0"/>
              <a:t>5/21/2025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773D8F-AEC8-4EAB-8B23-D01B9D6B4524}" type="datetime1">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81B4EA1-3C80-41E3-A5AF-202DBAC47341}" type="datetime1">
              <a:rPr lang="en-US" smtClean="0"/>
              <a:t>5/21/2025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5EC5CEB-AE09-466B-A83D-55385A3A959D}" type="datetime1">
              <a:rPr lang="en-US" smtClean="0"/>
              <a:t>5/21/2025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04A6AF-E21F-47DB-95E9-00CBFE1DE855}" type="datetime1">
              <a:rPr lang="en-US" smtClean="0"/>
              <a:t>5/21/2025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7B152EE-582C-4EE7-9BE9-4B892262CB22}" type="datetime1">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B5A157-741C-422D-950C-5E17982F04F2}" type="datetime1">
              <a:rPr lang="en-US" smtClean="0"/>
              <a:t>5/21/2025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689DBA-D9D1-4D56-8882-D831D1FB7291}" type="datetime1">
              <a:rPr lang="en-US" smtClean="0"/>
              <a:t>5/21/2025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www.sciencedirect.com/science/article/pii/S0040162521000500" TargetMode="Externa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9.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9.png"/><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18" Type="http://schemas.openxmlformats.org/officeDocument/2006/relationships/image" Target="../media/image34.png"/><Relationship Id="rId3" Type="http://schemas.openxmlformats.org/officeDocument/2006/relationships/image" Target="../media/image19.svg"/><Relationship Id="rId7" Type="http://schemas.openxmlformats.org/officeDocument/2006/relationships/image" Target="../media/image23.sv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5" Type="http://schemas.openxmlformats.org/officeDocument/2006/relationships/image" Target="../media/image31.svg"/><Relationship Id="rId10" Type="http://schemas.openxmlformats.org/officeDocument/2006/relationships/image" Target="../media/image26.png"/><Relationship Id="rId19" Type="http://schemas.openxmlformats.org/officeDocument/2006/relationships/image" Target="../media/image35.svg"/><Relationship Id="rId4" Type="http://schemas.openxmlformats.org/officeDocument/2006/relationships/image" Target="../media/image20.png"/><Relationship Id="rId9" Type="http://schemas.openxmlformats.org/officeDocument/2006/relationships/image" Target="../media/image25.svg"/><Relationship Id="rId1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772B2"/>
        </a:solidFill>
        <a:effectLst/>
      </p:bgPr>
    </p:bg>
    <p:spTree>
      <p:nvGrpSpPr>
        <p:cNvPr id="1" name=""/>
        <p:cNvGrpSpPr/>
        <p:nvPr/>
      </p:nvGrpSpPr>
      <p:grpSpPr>
        <a:xfrm>
          <a:off x="0" y="0"/>
          <a:ext cx="0" cy="0"/>
          <a:chOff x="0" y="0"/>
          <a:chExt cx="0" cy="0"/>
        </a:xfrm>
      </p:grpSpPr>
      <p:grpSp>
        <p:nvGrpSpPr>
          <p:cNvPr id="2" name="Group 2"/>
          <p:cNvGrpSpPr/>
          <p:nvPr/>
        </p:nvGrpSpPr>
        <p:grpSpPr>
          <a:xfrm>
            <a:off x="438487" y="475012"/>
            <a:ext cx="17411025" cy="9336976"/>
            <a:chOff x="0" y="0"/>
            <a:chExt cx="4585620" cy="2459121"/>
          </a:xfrm>
        </p:grpSpPr>
        <p:sp>
          <p:nvSpPr>
            <p:cNvPr id="3" name="Freeform 3"/>
            <p:cNvSpPr/>
            <p:nvPr/>
          </p:nvSpPr>
          <p:spPr>
            <a:xfrm>
              <a:off x="0" y="0"/>
              <a:ext cx="4585620" cy="2459121"/>
            </a:xfrm>
            <a:custGeom>
              <a:avLst/>
              <a:gdLst/>
              <a:ahLst/>
              <a:cxnLst/>
              <a:rect l="l" t="t" r="r" b="b"/>
              <a:pathLst>
                <a:path w="4585620" h="2459121">
                  <a:moveTo>
                    <a:pt x="0" y="0"/>
                  </a:moveTo>
                  <a:lnTo>
                    <a:pt x="4585620" y="0"/>
                  </a:lnTo>
                  <a:lnTo>
                    <a:pt x="4585620" y="2459121"/>
                  </a:lnTo>
                  <a:lnTo>
                    <a:pt x="0" y="2459121"/>
                  </a:lnTo>
                  <a:close/>
                </a:path>
              </a:pathLst>
            </a:custGeom>
            <a:solidFill>
              <a:srgbClr val="A4C8FF"/>
            </a:solidFill>
            <a:ln w="38100" cap="sq">
              <a:solidFill>
                <a:srgbClr val="000000"/>
              </a:solidFill>
              <a:prstDash val="solid"/>
              <a:miter/>
            </a:ln>
          </p:spPr>
        </p:sp>
        <p:sp>
          <p:nvSpPr>
            <p:cNvPr id="4" name="TextBox 4"/>
            <p:cNvSpPr txBox="1"/>
            <p:nvPr/>
          </p:nvSpPr>
          <p:spPr>
            <a:xfrm>
              <a:off x="0" y="-19050"/>
              <a:ext cx="4585620" cy="2478171"/>
            </a:xfrm>
            <a:prstGeom prst="rect">
              <a:avLst/>
            </a:prstGeom>
          </p:spPr>
          <p:txBody>
            <a:bodyPr lIns="50800" tIns="50800" rIns="50800" bIns="50800" rtlCol="0" anchor="ctr"/>
            <a:lstStyle/>
            <a:p>
              <a:pPr algn="ctr">
                <a:lnSpc>
                  <a:spcPts val="2340"/>
                </a:lnSpc>
              </a:pPr>
              <a:endParaRPr/>
            </a:p>
          </p:txBody>
        </p:sp>
      </p:grpSp>
      <p:grpSp>
        <p:nvGrpSpPr>
          <p:cNvPr id="5" name="Group 5"/>
          <p:cNvGrpSpPr/>
          <p:nvPr/>
        </p:nvGrpSpPr>
        <p:grpSpPr>
          <a:xfrm>
            <a:off x="733594" y="751856"/>
            <a:ext cx="16820813" cy="8783288"/>
            <a:chOff x="0" y="0"/>
            <a:chExt cx="4430173" cy="2313294"/>
          </a:xfrm>
        </p:grpSpPr>
        <p:sp>
          <p:nvSpPr>
            <p:cNvPr id="6" name="Freeform 6"/>
            <p:cNvSpPr/>
            <p:nvPr/>
          </p:nvSpPr>
          <p:spPr>
            <a:xfrm>
              <a:off x="0" y="0"/>
              <a:ext cx="4430173" cy="2313294"/>
            </a:xfrm>
            <a:custGeom>
              <a:avLst/>
              <a:gdLst/>
              <a:ahLst/>
              <a:cxnLst/>
              <a:rect l="l" t="t" r="r" b="b"/>
              <a:pathLst>
                <a:path w="4430173" h="2313294">
                  <a:moveTo>
                    <a:pt x="0" y="0"/>
                  </a:moveTo>
                  <a:lnTo>
                    <a:pt x="4430173" y="0"/>
                  </a:lnTo>
                  <a:lnTo>
                    <a:pt x="4430173" y="2313294"/>
                  </a:lnTo>
                  <a:lnTo>
                    <a:pt x="0" y="2313294"/>
                  </a:lnTo>
                  <a:close/>
                </a:path>
              </a:pathLst>
            </a:custGeom>
            <a:solidFill>
              <a:srgbClr val="FFFCF0"/>
            </a:solidFill>
            <a:ln w="38100" cap="sq">
              <a:solidFill>
                <a:srgbClr val="000000"/>
              </a:solidFill>
              <a:prstDash val="solid"/>
              <a:miter/>
            </a:ln>
          </p:spPr>
        </p:sp>
        <p:sp>
          <p:nvSpPr>
            <p:cNvPr id="7" name="TextBox 7"/>
            <p:cNvSpPr txBox="1"/>
            <p:nvPr/>
          </p:nvSpPr>
          <p:spPr>
            <a:xfrm>
              <a:off x="0" y="-19050"/>
              <a:ext cx="4430173" cy="2332344"/>
            </a:xfrm>
            <a:prstGeom prst="rect">
              <a:avLst/>
            </a:prstGeom>
          </p:spPr>
          <p:txBody>
            <a:bodyPr lIns="50800" tIns="50800" rIns="50800" bIns="50800" rtlCol="0" anchor="ctr"/>
            <a:lstStyle/>
            <a:p>
              <a:pPr algn="ctr">
                <a:lnSpc>
                  <a:spcPts val="2340"/>
                </a:lnSpc>
              </a:pPr>
              <a:endParaRPr/>
            </a:p>
          </p:txBody>
        </p:sp>
      </p:grpSp>
      <p:grpSp>
        <p:nvGrpSpPr>
          <p:cNvPr id="9" name="Group 9"/>
          <p:cNvGrpSpPr/>
          <p:nvPr/>
        </p:nvGrpSpPr>
        <p:grpSpPr>
          <a:xfrm rot="8100000">
            <a:off x="8160939" y="1238875"/>
            <a:ext cx="972080" cy="958045"/>
            <a:chOff x="0" y="0"/>
            <a:chExt cx="1296106" cy="1277393"/>
          </a:xfrm>
        </p:grpSpPr>
        <p:grpSp>
          <p:nvGrpSpPr>
            <p:cNvPr id="10" name="Group 10"/>
            <p:cNvGrpSpPr/>
            <p:nvPr/>
          </p:nvGrpSpPr>
          <p:grpSpPr>
            <a:xfrm>
              <a:off x="0" y="0"/>
              <a:ext cx="518443" cy="518443"/>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2F35"/>
              </a:solidFill>
              <a:ln cap="sq">
                <a:noFill/>
                <a:prstDash val="solid"/>
                <a:miter/>
              </a:ln>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340"/>
                  </a:lnSpc>
                </a:pPr>
                <a:endParaRPr/>
              </a:p>
            </p:txBody>
          </p:sp>
        </p:grpSp>
        <p:grpSp>
          <p:nvGrpSpPr>
            <p:cNvPr id="13" name="Group 13"/>
            <p:cNvGrpSpPr/>
            <p:nvPr/>
          </p:nvGrpSpPr>
          <p:grpSpPr>
            <a:xfrm>
              <a:off x="259221" y="240508"/>
              <a:ext cx="518443" cy="518443"/>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C52FF"/>
              </a:solidFill>
              <a:ln cap="sq">
                <a:noFill/>
                <a:prstDash val="solid"/>
                <a:miter/>
              </a:ln>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340"/>
                  </a:lnSpc>
                </a:pPr>
                <a:endParaRPr/>
              </a:p>
            </p:txBody>
          </p:sp>
        </p:grpSp>
        <p:grpSp>
          <p:nvGrpSpPr>
            <p:cNvPr id="16" name="Group 16"/>
            <p:cNvGrpSpPr/>
            <p:nvPr/>
          </p:nvGrpSpPr>
          <p:grpSpPr>
            <a:xfrm>
              <a:off x="518443" y="499730"/>
              <a:ext cx="518443" cy="518443"/>
              <a:chOff x="0" y="0"/>
              <a:chExt cx="812800" cy="812800"/>
            </a:xfrm>
          </p:grpSpPr>
          <p:sp>
            <p:nvSpPr>
              <p:cNvPr id="17" name="Freeform 1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D7843"/>
              </a:solidFill>
              <a:ln cap="sq">
                <a:noFill/>
                <a:prstDash val="solid"/>
                <a:miter/>
              </a:ln>
            </p:spPr>
          </p:sp>
          <p:sp>
            <p:nvSpPr>
              <p:cNvPr id="18" name="TextBox 18"/>
              <p:cNvSpPr txBox="1"/>
              <p:nvPr/>
            </p:nvSpPr>
            <p:spPr>
              <a:xfrm>
                <a:off x="0" y="-38100"/>
                <a:ext cx="812800" cy="850900"/>
              </a:xfrm>
              <a:prstGeom prst="rect">
                <a:avLst/>
              </a:prstGeom>
            </p:spPr>
            <p:txBody>
              <a:bodyPr lIns="50800" tIns="50800" rIns="50800" bIns="50800" rtlCol="0" anchor="ctr"/>
              <a:lstStyle/>
              <a:p>
                <a:pPr algn="ctr">
                  <a:lnSpc>
                    <a:spcPts val="2340"/>
                  </a:lnSpc>
                </a:pPr>
                <a:endParaRPr/>
              </a:p>
            </p:txBody>
          </p:sp>
        </p:grpSp>
        <p:grpSp>
          <p:nvGrpSpPr>
            <p:cNvPr id="19" name="Group 19"/>
            <p:cNvGrpSpPr/>
            <p:nvPr/>
          </p:nvGrpSpPr>
          <p:grpSpPr>
            <a:xfrm>
              <a:off x="777664" y="758951"/>
              <a:ext cx="518443" cy="518443"/>
              <a:chOff x="0" y="0"/>
              <a:chExt cx="812800" cy="812800"/>
            </a:xfrm>
          </p:grpSpPr>
          <p:sp>
            <p:nvSpPr>
              <p:cNvPr id="20" name="Freeform 2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E8DF6"/>
              </a:solidFill>
              <a:ln cap="sq">
                <a:noFill/>
                <a:prstDash val="solid"/>
                <a:miter/>
              </a:ln>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340"/>
                  </a:lnSpc>
                </a:pPr>
                <a:endParaRPr/>
              </a:p>
            </p:txBody>
          </p:sp>
        </p:grpSp>
      </p:grpSp>
      <p:grpSp>
        <p:nvGrpSpPr>
          <p:cNvPr id="22" name="Group 22"/>
          <p:cNvGrpSpPr/>
          <p:nvPr/>
        </p:nvGrpSpPr>
        <p:grpSpPr>
          <a:xfrm rot="-2700000">
            <a:off x="8293449" y="5727880"/>
            <a:ext cx="972080" cy="958045"/>
            <a:chOff x="0" y="0"/>
            <a:chExt cx="1296106" cy="1277393"/>
          </a:xfrm>
        </p:grpSpPr>
        <p:grpSp>
          <p:nvGrpSpPr>
            <p:cNvPr id="23" name="Group 23"/>
            <p:cNvGrpSpPr/>
            <p:nvPr/>
          </p:nvGrpSpPr>
          <p:grpSpPr>
            <a:xfrm>
              <a:off x="0" y="0"/>
              <a:ext cx="518443" cy="518443"/>
              <a:chOff x="0" y="0"/>
              <a:chExt cx="812800" cy="812800"/>
            </a:xfrm>
          </p:grpSpPr>
          <p:sp>
            <p:nvSpPr>
              <p:cNvPr id="24" name="Freeform 2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2F35"/>
              </a:solidFill>
              <a:ln cap="sq">
                <a:noFill/>
                <a:prstDash val="solid"/>
                <a:miter/>
              </a:ln>
            </p:spPr>
          </p:sp>
          <p:sp>
            <p:nvSpPr>
              <p:cNvPr id="25" name="TextBox 25"/>
              <p:cNvSpPr txBox="1"/>
              <p:nvPr/>
            </p:nvSpPr>
            <p:spPr>
              <a:xfrm>
                <a:off x="0" y="-38100"/>
                <a:ext cx="812800" cy="850900"/>
              </a:xfrm>
              <a:prstGeom prst="rect">
                <a:avLst/>
              </a:prstGeom>
            </p:spPr>
            <p:txBody>
              <a:bodyPr lIns="50800" tIns="50800" rIns="50800" bIns="50800" rtlCol="0" anchor="ctr"/>
              <a:lstStyle/>
              <a:p>
                <a:pPr algn="ctr">
                  <a:lnSpc>
                    <a:spcPts val="2340"/>
                  </a:lnSpc>
                </a:pPr>
                <a:endParaRPr/>
              </a:p>
            </p:txBody>
          </p:sp>
        </p:grpSp>
        <p:grpSp>
          <p:nvGrpSpPr>
            <p:cNvPr id="26" name="Group 26"/>
            <p:cNvGrpSpPr/>
            <p:nvPr/>
          </p:nvGrpSpPr>
          <p:grpSpPr>
            <a:xfrm>
              <a:off x="259221" y="240508"/>
              <a:ext cx="518443" cy="518443"/>
              <a:chOff x="0" y="0"/>
              <a:chExt cx="812800" cy="812800"/>
            </a:xfrm>
          </p:grpSpPr>
          <p:sp>
            <p:nvSpPr>
              <p:cNvPr id="27" name="Freeform 27"/>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C52FF"/>
              </a:solidFill>
              <a:ln cap="sq">
                <a:noFill/>
                <a:prstDash val="solid"/>
                <a:miter/>
              </a:ln>
            </p:spPr>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340"/>
                  </a:lnSpc>
                </a:pPr>
                <a:endParaRPr/>
              </a:p>
            </p:txBody>
          </p:sp>
        </p:grpSp>
        <p:grpSp>
          <p:nvGrpSpPr>
            <p:cNvPr id="29" name="Group 29"/>
            <p:cNvGrpSpPr/>
            <p:nvPr/>
          </p:nvGrpSpPr>
          <p:grpSpPr>
            <a:xfrm>
              <a:off x="518443" y="499730"/>
              <a:ext cx="518443" cy="518443"/>
              <a:chOff x="0" y="0"/>
              <a:chExt cx="812800" cy="812800"/>
            </a:xfrm>
          </p:grpSpPr>
          <p:sp>
            <p:nvSpPr>
              <p:cNvPr id="30" name="Freeform 3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D7843"/>
              </a:solidFill>
              <a:ln cap="sq">
                <a:noFill/>
                <a:prstDash val="solid"/>
                <a:miter/>
              </a:ln>
            </p:spPr>
          </p:sp>
          <p:sp>
            <p:nvSpPr>
              <p:cNvPr id="31" name="TextBox 31"/>
              <p:cNvSpPr txBox="1"/>
              <p:nvPr/>
            </p:nvSpPr>
            <p:spPr>
              <a:xfrm>
                <a:off x="0" y="-38100"/>
                <a:ext cx="812800" cy="850900"/>
              </a:xfrm>
              <a:prstGeom prst="rect">
                <a:avLst/>
              </a:prstGeom>
            </p:spPr>
            <p:txBody>
              <a:bodyPr lIns="50800" tIns="50800" rIns="50800" bIns="50800" rtlCol="0" anchor="ctr"/>
              <a:lstStyle/>
              <a:p>
                <a:pPr algn="ctr">
                  <a:lnSpc>
                    <a:spcPts val="2340"/>
                  </a:lnSpc>
                </a:pPr>
                <a:endParaRPr/>
              </a:p>
            </p:txBody>
          </p:sp>
        </p:grpSp>
        <p:grpSp>
          <p:nvGrpSpPr>
            <p:cNvPr id="32" name="Group 32"/>
            <p:cNvGrpSpPr/>
            <p:nvPr/>
          </p:nvGrpSpPr>
          <p:grpSpPr>
            <a:xfrm>
              <a:off x="777664" y="758951"/>
              <a:ext cx="518443" cy="518443"/>
              <a:chOff x="0" y="0"/>
              <a:chExt cx="812800" cy="812800"/>
            </a:xfrm>
          </p:grpSpPr>
          <p:sp>
            <p:nvSpPr>
              <p:cNvPr id="33" name="Freeform 3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E8DF6"/>
              </a:solidFill>
              <a:ln cap="sq">
                <a:noFill/>
                <a:prstDash val="solid"/>
                <a:miter/>
              </a:ln>
            </p:spPr>
          </p:sp>
          <p:sp>
            <p:nvSpPr>
              <p:cNvPr id="34" name="TextBox 34"/>
              <p:cNvSpPr txBox="1"/>
              <p:nvPr/>
            </p:nvSpPr>
            <p:spPr>
              <a:xfrm>
                <a:off x="0" y="-38100"/>
                <a:ext cx="812800" cy="850900"/>
              </a:xfrm>
              <a:prstGeom prst="rect">
                <a:avLst/>
              </a:prstGeom>
            </p:spPr>
            <p:txBody>
              <a:bodyPr lIns="50800" tIns="50800" rIns="50800" bIns="50800" rtlCol="0" anchor="ctr"/>
              <a:lstStyle/>
              <a:p>
                <a:pPr algn="ctr">
                  <a:lnSpc>
                    <a:spcPts val="2340"/>
                  </a:lnSpc>
                </a:pPr>
                <a:endParaRPr/>
              </a:p>
            </p:txBody>
          </p:sp>
        </p:grpSp>
      </p:grpSp>
      <p:sp>
        <p:nvSpPr>
          <p:cNvPr id="36" name="Freeform 36"/>
          <p:cNvSpPr/>
          <p:nvPr/>
        </p:nvSpPr>
        <p:spPr>
          <a:xfrm rot="1595251">
            <a:off x="905507" y="7151596"/>
            <a:ext cx="2943721" cy="1798346"/>
          </a:xfrm>
          <a:custGeom>
            <a:avLst/>
            <a:gdLst/>
            <a:ahLst/>
            <a:cxnLst/>
            <a:rect l="l" t="t" r="r" b="b"/>
            <a:pathLst>
              <a:path w="5676773" h="3467992">
                <a:moveTo>
                  <a:pt x="0" y="0"/>
                </a:moveTo>
                <a:lnTo>
                  <a:pt x="5676773" y="0"/>
                </a:lnTo>
                <a:lnTo>
                  <a:pt x="5676773" y="3467992"/>
                </a:lnTo>
                <a:lnTo>
                  <a:pt x="0" y="3467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7" name="Freeform 37"/>
          <p:cNvSpPr/>
          <p:nvPr/>
        </p:nvSpPr>
        <p:spPr>
          <a:xfrm rot="2094992">
            <a:off x="15769108" y="6910965"/>
            <a:ext cx="317962" cy="2057400"/>
          </a:xfrm>
          <a:custGeom>
            <a:avLst/>
            <a:gdLst/>
            <a:ahLst/>
            <a:cxnLst/>
            <a:rect l="l" t="t" r="r" b="b"/>
            <a:pathLst>
              <a:path w="317962" h="2057400">
                <a:moveTo>
                  <a:pt x="0" y="0"/>
                </a:moveTo>
                <a:lnTo>
                  <a:pt x="317962" y="0"/>
                </a:lnTo>
                <a:lnTo>
                  <a:pt x="31796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TextBox 39"/>
          <p:cNvSpPr txBox="1"/>
          <p:nvPr/>
        </p:nvSpPr>
        <p:spPr>
          <a:xfrm>
            <a:off x="2587540" y="2054463"/>
            <a:ext cx="13112919" cy="3171381"/>
          </a:xfrm>
          <a:prstGeom prst="rect">
            <a:avLst/>
          </a:prstGeom>
        </p:spPr>
        <p:txBody>
          <a:bodyPr lIns="0" tIns="0" rIns="0" bIns="0" rtlCol="0" anchor="t">
            <a:spAutoFit/>
          </a:bodyPr>
          <a:lstStyle/>
          <a:p>
            <a:pPr algn="ctr">
              <a:lnSpc>
                <a:spcPts val="12980"/>
              </a:lnSpc>
            </a:pPr>
            <a:r>
              <a:rPr lang="en-US" sz="6600" b="1" dirty="0">
                <a:solidFill>
                  <a:srgbClr val="8C52FF"/>
                </a:solidFill>
                <a:latin typeface="Body Grotesque Fit Bold"/>
                <a:ea typeface="Body Grotesque Fit Bold"/>
                <a:cs typeface="Body Grotesque Fit Bold"/>
                <a:sym typeface="Body Grotesque Fit Bold"/>
              </a:rPr>
              <a:t>E-learning perspectives in higher education institutions</a:t>
            </a:r>
          </a:p>
        </p:txBody>
      </p:sp>
      <p:sp>
        <p:nvSpPr>
          <p:cNvPr id="8" name="TextBox 7">
            <a:extLst>
              <a:ext uri="{FF2B5EF4-FFF2-40B4-BE49-F238E27FC236}">
                <a16:creationId xmlns:a16="http://schemas.microsoft.com/office/drawing/2014/main" id="{8641E82B-63D4-4805-815A-86F564AA3D77}"/>
              </a:ext>
            </a:extLst>
          </p:cNvPr>
          <p:cNvSpPr txBox="1"/>
          <p:nvPr/>
        </p:nvSpPr>
        <p:spPr>
          <a:xfrm>
            <a:off x="5312389" y="7175073"/>
            <a:ext cx="6934200" cy="369332"/>
          </a:xfrm>
          <a:prstGeom prst="rect">
            <a:avLst/>
          </a:prstGeom>
          <a:noFill/>
        </p:spPr>
        <p:txBody>
          <a:bodyPr wrap="square" rtlCol="0">
            <a:spAutoFit/>
          </a:bodyPr>
          <a:lstStyle/>
          <a:p>
            <a:r>
              <a:rPr lang="en-US" dirty="0">
                <a:solidFill>
                  <a:srgbClr val="8C52FF"/>
                </a:solidFill>
                <a:hlinkClick r:id="rId6"/>
              </a:rPr>
              <a:t>https://www.sciencedirect.com/science/article/pii/S0040162521000500</a:t>
            </a:r>
            <a:endParaRPr lang="en-US" dirty="0">
              <a:solidFill>
                <a:srgbClr val="8C52FF"/>
              </a:solidFill>
            </a:endParaRPr>
          </a:p>
        </p:txBody>
      </p:sp>
      <p:sp>
        <p:nvSpPr>
          <p:cNvPr id="42" name="Slide Number Placeholder 41">
            <a:extLst>
              <a:ext uri="{FF2B5EF4-FFF2-40B4-BE49-F238E27FC236}">
                <a16:creationId xmlns:a16="http://schemas.microsoft.com/office/drawing/2014/main" id="{239251E8-B34E-4477-9BA9-265E3D6A579E}"/>
              </a:ext>
            </a:extLst>
          </p:cNvPr>
          <p:cNvSpPr>
            <a:spLocks noGrp="1"/>
          </p:cNvSpPr>
          <p:nvPr>
            <p:ph type="sldNum" sz="quarter" idx="12"/>
          </p:nvPr>
        </p:nvSpPr>
        <p:spPr>
          <a:xfrm>
            <a:off x="15693415" y="9833939"/>
            <a:ext cx="2133600" cy="365125"/>
          </a:xfrm>
        </p:spPr>
        <p:txBody>
          <a:bodyPr/>
          <a:lstStyle/>
          <a:p>
            <a:fld id="{B6F15528-21DE-4FAA-801E-634DDDAF4B2B}" type="slidenum">
              <a:rPr lang="en-US" sz="2800" b="1" smtClean="0">
                <a:solidFill>
                  <a:schemeClr val="tx1"/>
                </a:solidFill>
                <a:cs typeface="Nasim" panose="00000700000000000000" pitchFamily="2" charset="-78"/>
              </a:rPr>
              <a:pPr/>
              <a:t>1</a:t>
            </a:fld>
            <a:endParaRPr lang="en-US" b="1" dirty="0">
              <a:solidFill>
                <a:schemeClr val="tx1"/>
              </a:solidFill>
              <a:cs typeface="Nasim" panose="00000700000000000000" pitchFamily="2"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
        <p159:morph option="byObject"/>
      </p:transition>
    </mc:Choice>
    <mc:Fallback>
      <p:transition spd="slow" advTm="3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0"/>
        </a:solidFill>
        <a:effectLst/>
      </p:bgPr>
    </p:bg>
    <p:spTree>
      <p:nvGrpSpPr>
        <p:cNvPr id="1" name=""/>
        <p:cNvGrpSpPr/>
        <p:nvPr/>
      </p:nvGrpSpPr>
      <p:grpSpPr>
        <a:xfrm>
          <a:off x="0" y="0"/>
          <a:ext cx="0" cy="0"/>
          <a:chOff x="0" y="0"/>
          <a:chExt cx="0" cy="0"/>
        </a:xfrm>
      </p:grpSpPr>
      <p:grpSp>
        <p:nvGrpSpPr>
          <p:cNvPr id="3" name="Group 3"/>
          <p:cNvGrpSpPr/>
          <p:nvPr/>
        </p:nvGrpSpPr>
        <p:grpSpPr>
          <a:xfrm rot="5400000">
            <a:off x="-4302372" y="4328400"/>
            <a:ext cx="10260972" cy="1656227"/>
            <a:chOff x="0" y="0"/>
            <a:chExt cx="2702478" cy="436208"/>
          </a:xfrm>
        </p:grpSpPr>
        <p:sp>
          <p:nvSpPr>
            <p:cNvPr id="4" name="Freeform 4"/>
            <p:cNvSpPr/>
            <p:nvPr/>
          </p:nvSpPr>
          <p:spPr>
            <a:xfrm>
              <a:off x="0" y="0"/>
              <a:ext cx="2702478" cy="436208"/>
            </a:xfrm>
            <a:custGeom>
              <a:avLst/>
              <a:gdLst/>
              <a:ahLst/>
              <a:cxnLst/>
              <a:rect l="l" t="t" r="r" b="b"/>
              <a:pathLst>
                <a:path w="2702478" h="436208">
                  <a:moveTo>
                    <a:pt x="0" y="0"/>
                  </a:moveTo>
                  <a:lnTo>
                    <a:pt x="2702478" y="0"/>
                  </a:lnTo>
                  <a:lnTo>
                    <a:pt x="2702478" y="436208"/>
                  </a:lnTo>
                  <a:lnTo>
                    <a:pt x="0" y="436208"/>
                  </a:lnTo>
                  <a:close/>
                </a:path>
              </a:pathLst>
            </a:custGeom>
            <a:solidFill>
              <a:srgbClr val="A4C8FF"/>
            </a:solidFill>
            <a:ln cap="sq">
              <a:noFill/>
              <a:prstDash val="solid"/>
              <a:miter/>
            </a:ln>
          </p:spPr>
        </p:sp>
        <p:sp>
          <p:nvSpPr>
            <p:cNvPr id="5" name="TextBox 5"/>
            <p:cNvSpPr txBox="1"/>
            <p:nvPr/>
          </p:nvSpPr>
          <p:spPr>
            <a:xfrm>
              <a:off x="0" y="-19050"/>
              <a:ext cx="2702478" cy="455258"/>
            </a:xfrm>
            <a:prstGeom prst="rect">
              <a:avLst/>
            </a:prstGeom>
          </p:spPr>
          <p:txBody>
            <a:bodyPr lIns="50800" tIns="50800" rIns="50800" bIns="50800" rtlCol="0" anchor="ctr"/>
            <a:lstStyle/>
            <a:p>
              <a:pPr algn="ctr">
                <a:lnSpc>
                  <a:spcPts val="2340"/>
                </a:lnSpc>
              </a:pPr>
              <a:endParaRPr/>
            </a:p>
          </p:txBody>
        </p:sp>
      </p:grpSp>
      <p:grpSp>
        <p:nvGrpSpPr>
          <p:cNvPr id="9" name="Group 9"/>
          <p:cNvGrpSpPr/>
          <p:nvPr/>
        </p:nvGrpSpPr>
        <p:grpSpPr>
          <a:xfrm>
            <a:off x="1656227" y="0"/>
            <a:ext cx="16631773" cy="1656227"/>
            <a:chOff x="0" y="0"/>
            <a:chExt cx="4380385" cy="436208"/>
          </a:xfrm>
        </p:grpSpPr>
        <p:sp>
          <p:nvSpPr>
            <p:cNvPr id="10" name="Freeform 10"/>
            <p:cNvSpPr/>
            <p:nvPr/>
          </p:nvSpPr>
          <p:spPr>
            <a:xfrm>
              <a:off x="0" y="0"/>
              <a:ext cx="4380385" cy="436208"/>
            </a:xfrm>
            <a:custGeom>
              <a:avLst/>
              <a:gdLst/>
              <a:ahLst/>
              <a:cxnLst/>
              <a:rect l="l" t="t" r="r" b="b"/>
              <a:pathLst>
                <a:path w="4380385" h="436208">
                  <a:moveTo>
                    <a:pt x="0" y="0"/>
                  </a:moveTo>
                  <a:lnTo>
                    <a:pt x="4380385" y="0"/>
                  </a:lnTo>
                  <a:lnTo>
                    <a:pt x="4380385" y="436208"/>
                  </a:lnTo>
                  <a:lnTo>
                    <a:pt x="0" y="436208"/>
                  </a:lnTo>
                  <a:close/>
                </a:path>
              </a:pathLst>
            </a:custGeom>
            <a:solidFill>
              <a:srgbClr val="8772B2"/>
            </a:solidFill>
          </p:spPr>
        </p:sp>
        <p:sp>
          <p:nvSpPr>
            <p:cNvPr id="11" name="TextBox 11"/>
            <p:cNvSpPr txBox="1"/>
            <p:nvPr/>
          </p:nvSpPr>
          <p:spPr>
            <a:xfrm>
              <a:off x="0" y="-19050"/>
              <a:ext cx="4380385" cy="455258"/>
            </a:xfrm>
            <a:prstGeom prst="rect">
              <a:avLst/>
            </a:prstGeom>
          </p:spPr>
          <p:txBody>
            <a:bodyPr lIns="50800" tIns="50800" rIns="50800" bIns="50800" rtlCol="0" anchor="ctr"/>
            <a:lstStyle/>
            <a:p>
              <a:pPr algn="ctr">
                <a:lnSpc>
                  <a:spcPts val="2340"/>
                </a:lnSpc>
              </a:pPr>
              <a:endParaRPr/>
            </a:p>
          </p:txBody>
        </p:sp>
      </p:grpSp>
      <p:sp>
        <p:nvSpPr>
          <p:cNvPr id="12" name="TextBox 12"/>
          <p:cNvSpPr txBox="1"/>
          <p:nvPr/>
        </p:nvSpPr>
        <p:spPr>
          <a:xfrm>
            <a:off x="3281718" y="2156363"/>
            <a:ext cx="11724563" cy="932948"/>
          </a:xfrm>
          <a:prstGeom prst="rect">
            <a:avLst/>
          </a:prstGeom>
        </p:spPr>
        <p:txBody>
          <a:bodyPr lIns="0" tIns="0" rIns="0" bIns="0" rtlCol="0" anchor="t">
            <a:spAutoFit/>
          </a:bodyPr>
          <a:lstStyle/>
          <a:p>
            <a:pPr algn="ctr">
              <a:lnSpc>
                <a:spcPts val="6480"/>
              </a:lnSpc>
            </a:pPr>
            <a:r>
              <a:rPr lang="fa-IR" sz="8000" b="1" dirty="0">
                <a:solidFill>
                  <a:srgbClr val="8C52FF"/>
                </a:solidFill>
                <a:latin typeface="Body Grotesque Fit Bold"/>
                <a:ea typeface="Body Grotesque Fit Bold"/>
                <a:cs typeface="Body Grotesque Fit Bold"/>
                <a:sym typeface="Body Grotesque Fit Bold"/>
              </a:rPr>
              <a:t>سرفصل‌های ارائه</a:t>
            </a:r>
            <a:endParaRPr lang="en-US" sz="8000" b="1" dirty="0">
              <a:solidFill>
                <a:srgbClr val="8C52FF"/>
              </a:solidFill>
              <a:latin typeface="Body Grotesque Fit Bold"/>
              <a:ea typeface="Body Grotesque Fit Bold"/>
              <a:cs typeface="Body Grotesque Fit Bold"/>
              <a:sym typeface="Body Grotesque Fit Bold"/>
            </a:endParaRPr>
          </a:p>
        </p:txBody>
      </p:sp>
      <p:sp>
        <p:nvSpPr>
          <p:cNvPr id="13" name="TextBox 13"/>
          <p:cNvSpPr txBox="1"/>
          <p:nvPr/>
        </p:nvSpPr>
        <p:spPr>
          <a:xfrm>
            <a:off x="1905000" y="3509535"/>
            <a:ext cx="11887200" cy="4916731"/>
          </a:xfrm>
          <a:prstGeom prst="rect">
            <a:avLst/>
          </a:prstGeom>
        </p:spPr>
        <p:txBody>
          <a:bodyPr wrap="square" lIns="0" tIns="0" rIns="0" bIns="0" rtlCol="0" anchor="t">
            <a:spAutoFit/>
          </a:bodyPr>
          <a:lstStyle/>
          <a:p>
            <a:pPr marL="647700" lvl="1" indent="-323850" algn="r" rtl="1">
              <a:lnSpc>
                <a:spcPct val="150000"/>
              </a:lnSpc>
              <a:buFont typeface="Arial"/>
              <a:buChar char="•"/>
            </a:pPr>
            <a:r>
              <a:rPr lang="fa-IR" sz="3600" b="1" dirty="0">
                <a:solidFill>
                  <a:srgbClr val="000000"/>
                </a:solidFill>
                <a:latin typeface="Flatory Sans"/>
                <a:ea typeface="Flatory Sans"/>
                <a:cs typeface="Nazanin" panose="00000400000000000000" pitchFamily="2" charset="-78"/>
                <a:sym typeface="Flatory Sans"/>
              </a:rPr>
              <a:t>مقدمه</a:t>
            </a:r>
          </a:p>
          <a:p>
            <a:pPr marL="647700" lvl="1" indent="-323850" algn="r" rtl="1">
              <a:lnSpc>
                <a:spcPct val="150000"/>
              </a:lnSpc>
              <a:buFont typeface="Arial"/>
              <a:buChar char="•"/>
            </a:pPr>
            <a:r>
              <a:rPr lang="fa-IR" sz="3600" b="1" dirty="0">
                <a:solidFill>
                  <a:srgbClr val="000000"/>
                </a:solidFill>
                <a:latin typeface="Flatory Sans"/>
                <a:ea typeface="Flatory Sans"/>
                <a:cs typeface="Nazanin" panose="00000400000000000000" pitchFamily="2" charset="-78"/>
                <a:sym typeface="Flatory Sans"/>
              </a:rPr>
              <a:t>یادگیری از راه دور: تعریف، تاریخچه و اهمیت</a:t>
            </a:r>
          </a:p>
          <a:p>
            <a:pPr marL="647700" lvl="1" indent="-323850" algn="r" rtl="1">
              <a:lnSpc>
                <a:spcPct val="150000"/>
              </a:lnSpc>
              <a:buFont typeface="Arial"/>
              <a:buChar char="•"/>
            </a:pPr>
            <a:r>
              <a:rPr lang="fa-IR" sz="3600" b="1" dirty="0">
                <a:solidFill>
                  <a:srgbClr val="000000"/>
                </a:solidFill>
                <a:latin typeface="Flatory Sans"/>
                <a:ea typeface="Flatory Sans"/>
                <a:cs typeface="Nazanin" panose="00000400000000000000" pitchFamily="2" charset="-78"/>
                <a:sym typeface="Flatory Sans"/>
              </a:rPr>
              <a:t>شکاف بین آمادگی فنی و اجرای واقعی</a:t>
            </a:r>
          </a:p>
          <a:p>
            <a:pPr marL="647700" lvl="1" indent="-323850" algn="r" rtl="1">
              <a:lnSpc>
                <a:spcPct val="150000"/>
              </a:lnSpc>
              <a:buFont typeface="Arial"/>
              <a:buChar char="•"/>
            </a:pPr>
            <a:r>
              <a:rPr lang="fa-IR" sz="3600" b="1" dirty="0">
                <a:solidFill>
                  <a:srgbClr val="000000"/>
                </a:solidFill>
                <a:latin typeface="Flatory Sans"/>
                <a:ea typeface="Flatory Sans"/>
                <a:cs typeface="Nazanin" panose="00000400000000000000" pitchFamily="2" charset="-78"/>
                <a:sym typeface="Flatory Sans"/>
              </a:rPr>
              <a:t>آموزش از راه دور؛ پاسخی به یک بحران امنیتی</a:t>
            </a:r>
          </a:p>
          <a:p>
            <a:pPr marL="647700" lvl="1" indent="-323850" algn="r" rtl="1">
              <a:lnSpc>
                <a:spcPct val="150000"/>
              </a:lnSpc>
              <a:buFont typeface="Arial"/>
              <a:buChar char="•"/>
            </a:pPr>
            <a:r>
              <a:rPr lang="fa-IR" sz="3600" b="1" dirty="0">
                <a:solidFill>
                  <a:srgbClr val="000000"/>
                </a:solidFill>
                <a:latin typeface="Flatory Sans"/>
                <a:ea typeface="Flatory Sans"/>
                <a:cs typeface="Nazanin" panose="00000400000000000000" pitchFamily="2" charset="-78"/>
                <a:sym typeface="Flatory Sans"/>
              </a:rPr>
              <a:t>جمع‌بندی و نتیجه‌گیری</a:t>
            </a:r>
          </a:p>
          <a:p>
            <a:pPr marL="647700" lvl="1" indent="-323850" algn="r" rtl="1">
              <a:lnSpc>
                <a:spcPct val="150000"/>
              </a:lnSpc>
              <a:buFont typeface="Arial"/>
              <a:buChar char="•"/>
            </a:pPr>
            <a:endParaRPr lang="fa-IR" sz="3600" b="1" dirty="0">
              <a:solidFill>
                <a:srgbClr val="000000"/>
              </a:solidFill>
              <a:latin typeface="Flatory Sans"/>
              <a:ea typeface="Flatory Sans"/>
              <a:cs typeface="Nazanin" panose="00000400000000000000" pitchFamily="2" charset="-78"/>
              <a:sym typeface="Flatory Sans"/>
            </a:endParaRPr>
          </a:p>
        </p:txBody>
      </p:sp>
      <p:sp>
        <p:nvSpPr>
          <p:cNvPr id="14" name="Freeform 12">
            <a:extLst>
              <a:ext uri="{FF2B5EF4-FFF2-40B4-BE49-F238E27FC236}">
                <a16:creationId xmlns:a16="http://schemas.microsoft.com/office/drawing/2014/main" id="{62DBFDB9-E8D2-4360-9B90-78F441D1FC70}"/>
              </a:ext>
            </a:extLst>
          </p:cNvPr>
          <p:cNvSpPr/>
          <p:nvPr/>
        </p:nvSpPr>
        <p:spPr>
          <a:xfrm rot="5983987">
            <a:off x="14935395" y="555543"/>
            <a:ext cx="2794024" cy="2867002"/>
          </a:xfrm>
          <a:custGeom>
            <a:avLst/>
            <a:gdLst/>
            <a:ahLst/>
            <a:cxnLst/>
            <a:rect l="l" t="t" r="r" b="b"/>
            <a:pathLst>
              <a:path w="2794024" h="2867002">
                <a:moveTo>
                  <a:pt x="0" y="0"/>
                </a:moveTo>
                <a:lnTo>
                  <a:pt x="2794024" y="0"/>
                </a:lnTo>
                <a:lnTo>
                  <a:pt x="2794024" y="2867002"/>
                </a:lnTo>
                <a:lnTo>
                  <a:pt x="0" y="28670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4">
            <a:extLst>
              <a:ext uri="{FF2B5EF4-FFF2-40B4-BE49-F238E27FC236}">
                <a16:creationId xmlns:a16="http://schemas.microsoft.com/office/drawing/2014/main" id="{46349C5B-FD29-49EB-B3EB-2AD228BB5957}"/>
              </a:ext>
            </a:extLst>
          </p:cNvPr>
          <p:cNvSpPr/>
          <p:nvPr/>
        </p:nvSpPr>
        <p:spPr>
          <a:xfrm rot="17409007">
            <a:off x="1155483" y="6319559"/>
            <a:ext cx="2687035" cy="2757219"/>
          </a:xfrm>
          <a:custGeom>
            <a:avLst/>
            <a:gdLst/>
            <a:ahLst/>
            <a:cxnLst/>
            <a:rect l="l" t="t" r="r" b="b"/>
            <a:pathLst>
              <a:path w="2687035" h="2757219">
                <a:moveTo>
                  <a:pt x="0" y="0"/>
                </a:moveTo>
                <a:lnTo>
                  <a:pt x="2687035" y="0"/>
                </a:lnTo>
                <a:lnTo>
                  <a:pt x="2687035" y="2757218"/>
                </a:lnTo>
                <a:lnTo>
                  <a:pt x="0" y="27572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Slide Number Placeholder 41">
            <a:extLst>
              <a:ext uri="{FF2B5EF4-FFF2-40B4-BE49-F238E27FC236}">
                <a16:creationId xmlns:a16="http://schemas.microsoft.com/office/drawing/2014/main" id="{4CCDFCBC-6F51-4867-9CF8-1662D3228E92}"/>
              </a:ext>
            </a:extLst>
          </p:cNvPr>
          <p:cNvSpPr>
            <a:spLocks noGrp="1"/>
          </p:cNvSpPr>
          <p:nvPr>
            <p:ph type="sldNum" sz="quarter" idx="12"/>
          </p:nvPr>
        </p:nvSpPr>
        <p:spPr>
          <a:xfrm>
            <a:off x="15693415" y="9833939"/>
            <a:ext cx="2133600" cy="365125"/>
          </a:xfrm>
        </p:spPr>
        <p:txBody>
          <a:bodyPr/>
          <a:lstStyle/>
          <a:p>
            <a:fld id="{B6F15528-21DE-4FAA-801E-634DDDAF4B2B}" type="slidenum">
              <a:rPr lang="en-US" sz="2800" b="1" smtClean="0">
                <a:solidFill>
                  <a:schemeClr val="tx1"/>
                </a:solidFill>
                <a:cs typeface="Nasim" panose="00000700000000000000" pitchFamily="2" charset="-78"/>
              </a:rPr>
              <a:pPr/>
              <a:t>2</a:t>
            </a:fld>
            <a:endParaRPr lang="en-US" b="1" dirty="0">
              <a:solidFill>
                <a:schemeClr val="tx1"/>
              </a:solidFill>
              <a:cs typeface="Nasim" panose="00000700000000000000" pitchFamily="2"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
        <p159:morph option="byObject"/>
      </p:transition>
    </mc:Choice>
    <mc:Fallback>
      <p:transition spd="slow" advTm="3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F0"/>
        </a:solidFill>
        <a:effectLst/>
      </p:bgPr>
    </p:bg>
    <p:spTree>
      <p:nvGrpSpPr>
        <p:cNvPr id="1" name=""/>
        <p:cNvGrpSpPr/>
        <p:nvPr/>
      </p:nvGrpSpPr>
      <p:grpSpPr>
        <a:xfrm>
          <a:off x="0" y="0"/>
          <a:ext cx="0" cy="0"/>
          <a:chOff x="0" y="0"/>
          <a:chExt cx="0" cy="0"/>
        </a:xfrm>
      </p:grpSpPr>
      <p:grpSp>
        <p:nvGrpSpPr>
          <p:cNvPr id="2" name="Group 2"/>
          <p:cNvGrpSpPr/>
          <p:nvPr/>
        </p:nvGrpSpPr>
        <p:grpSpPr>
          <a:xfrm>
            <a:off x="1656227" y="0"/>
            <a:ext cx="16631773" cy="1656227"/>
            <a:chOff x="0" y="0"/>
            <a:chExt cx="4380385" cy="436208"/>
          </a:xfrm>
        </p:grpSpPr>
        <p:sp>
          <p:nvSpPr>
            <p:cNvPr id="3" name="Freeform 3"/>
            <p:cNvSpPr/>
            <p:nvPr/>
          </p:nvSpPr>
          <p:spPr>
            <a:xfrm>
              <a:off x="0" y="0"/>
              <a:ext cx="4380385" cy="436208"/>
            </a:xfrm>
            <a:custGeom>
              <a:avLst/>
              <a:gdLst/>
              <a:ahLst/>
              <a:cxnLst/>
              <a:rect l="l" t="t" r="r" b="b"/>
              <a:pathLst>
                <a:path w="4380385" h="436208">
                  <a:moveTo>
                    <a:pt x="0" y="0"/>
                  </a:moveTo>
                  <a:lnTo>
                    <a:pt x="4380385" y="0"/>
                  </a:lnTo>
                  <a:lnTo>
                    <a:pt x="4380385" y="436208"/>
                  </a:lnTo>
                  <a:lnTo>
                    <a:pt x="0" y="436208"/>
                  </a:lnTo>
                  <a:close/>
                </a:path>
              </a:pathLst>
            </a:custGeom>
            <a:solidFill>
              <a:srgbClr val="8772B2"/>
            </a:solidFill>
          </p:spPr>
        </p:sp>
        <p:sp>
          <p:nvSpPr>
            <p:cNvPr id="4" name="TextBox 4"/>
            <p:cNvSpPr txBox="1"/>
            <p:nvPr/>
          </p:nvSpPr>
          <p:spPr>
            <a:xfrm>
              <a:off x="0" y="-19050"/>
              <a:ext cx="4380385" cy="455258"/>
            </a:xfrm>
            <a:prstGeom prst="rect">
              <a:avLst/>
            </a:prstGeom>
          </p:spPr>
          <p:txBody>
            <a:bodyPr lIns="50800" tIns="50800" rIns="50800" bIns="50800" rtlCol="0" anchor="ctr"/>
            <a:lstStyle/>
            <a:p>
              <a:pPr algn="ctr">
                <a:lnSpc>
                  <a:spcPts val="2340"/>
                </a:lnSpc>
              </a:pPr>
              <a:endParaRPr/>
            </a:p>
          </p:txBody>
        </p:sp>
      </p:grpSp>
      <p:grpSp>
        <p:nvGrpSpPr>
          <p:cNvPr id="5" name="Group 5"/>
          <p:cNvGrpSpPr/>
          <p:nvPr/>
        </p:nvGrpSpPr>
        <p:grpSpPr>
          <a:xfrm rot="5400000">
            <a:off x="-4302372" y="4328400"/>
            <a:ext cx="10260972" cy="1656227"/>
            <a:chOff x="0" y="0"/>
            <a:chExt cx="2702478" cy="436208"/>
          </a:xfrm>
        </p:grpSpPr>
        <p:sp>
          <p:nvSpPr>
            <p:cNvPr id="6" name="Freeform 6"/>
            <p:cNvSpPr/>
            <p:nvPr/>
          </p:nvSpPr>
          <p:spPr>
            <a:xfrm>
              <a:off x="0" y="0"/>
              <a:ext cx="2702478" cy="436208"/>
            </a:xfrm>
            <a:custGeom>
              <a:avLst/>
              <a:gdLst/>
              <a:ahLst/>
              <a:cxnLst/>
              <a:rect l="l" t="t" r="r" b="b"/>
              <a:pathLst>
                <a:path w="2702478" h="436208">
                  <a:moveTo>
                    <a:pt x="0" y="0"/>
                  </a:moveTo>
                  <a:lnTo>
                    <a:pt x="2702478" y="0"/>
                  </a:lnTo>
                  <a:lnTo>
                    <a:pt x="2702478" y="436208"/>
                  </a:lnTo>
                  <a:lnTo>
                    <a:pt x="0" y="436208"/>
                  </a:lnTo>
                  <a:close/>
                </a:path>
              </a:pathLst>
            </a:custGeom>
            <a:solidFill>
              <a:srgbClr val="A4C8FF"/>
            </a:solidFill>
            <a:ln cap="sq">
              <a:noFill/>
              <a:prstDash val="solid"/>
              <a:miter/>
            </a:ln>
          </p:spPr>
        </p:sp>
        <p:sp>
          <p:nvSpPr>
            <p:cNvPr id="7" name="TextBox 7"/>
            <p:cNvSpPr txBox="1"/>
            <p:nvPr/>
          </p:nvSpPr>
          <p:spPr>
            <a:xfrm>
              <a:off x="0" y="-19050"/>
              <a:ext cx="2702478" cy="455258"/>
            </a:xfrm>
            <a:prstGeom prst="rect">
              <a:avLst/>
            </a:prstGeom>
          </p:spPr>
          <p:txBody>
            <a:bodyPr lIns="50800" tIns="50800" rIns="50800" bIns="50800" rtlCol="0" anchor="ctr"/>
            <a:lstStyle/>
            <a:p>
              <a:pPr algn="ctr">
                <a:lnSpc>
                  <a:spcPts val="2340"/>
                </a:lnSpc>
              </a:pPr>
              <a:endParaRPr/>
            </a:p>
          </p:txBody>
        </p:sp>
      </p:grpSp>
      <p:grpSp>
        <p:nvGrpSpPr>
          <p:cNvPr id="8" name="Group 8"/>
          <p:cNvGrpSpPr/>
          <p:nvPr/>
        </p:nvGrpSpPr>
        <p:grpSpPr>
          <a:xfrm>
            <a:off x="0" y="0"/>
            <a:ext cx="1656227" cy="1656227"/>
            <a:chOff x="0" y="0"/>
            <a:chExt cx="436208" cy="436208"/>
          </a:xfrm>
        </p:grpSpPr>
        <p:sp>
          <p:nvSpPr>
            <p:cNvPr id="9" name="Freeform 9"/>
            <p:cNvSpPr/>
            <p:nvPr/>
          </p:nvSpPr>
          <p:spPr>
            <a:xfrm>
              <a:off x="0" y="0"/>
              <a:ext cx="436208" cy="436208"/>
            </a:xfrm>
            <a:custGeom>
              <a:avLst/>
              <a:gdLst/>
              <a:ahLst/>
              <a:cxnLst/>
              <a:rect l="l" t="t" r="r" b="b"/>
              <a:pathLst>
                <a:path w="436208" h="436208">
                  <a:moveTo>
                    <a:pt x="0" y="0"/>
                  </a:moveTo>
                  <a:lnTo>
                    <a:pt x="436208" y="0"/>
                  </a:lnTo>
                  <a:lnTo>
                    <a:pt x="436208" y="436208"/>
                  </a:lnTo>
                  <a:lnTo>
                    <a:pt x="0" y="436208"/>
                  </a:lnTo>
                  <a:close/>
                </a:path>
              </a:pathLst>
            </a:custGeom>
            <a:solidFill>
              <a:srgbClr val="4A3D5F"/>
            </a:solidFill>
            <a:ln cap="sq">
              <a:noFill/>
              <a:prstDash val="solid"/>
              <a:miter/>
            </a:ln>
          </p:spPr>
        </p:sp>
        <p:sp>
          <p:nvSpPr>
            <p:cNvPr id="10" name="TextBox 10"/>
            <p:cNvSpPr txBox="1"/>
            <p:nvPr/>
          </p:nvSpPr>
          <p:spPr>
            <a:xfrm>
              <a:off x="0" y="-19050"/>
              <a:ext cx="436208" cy="455258"/>
            </a:xfrm>
            <a:prstGeom prst="rect">
              <a:avLst/>
            </a:prstGeom>
          </p:spPr>
          <p:txBody>
            <a:bodyPr lIns="50800" tIns="50800" rIns="50800" bIns="50800" rtlCol="0" anchor="ctr"/>
            <a:lstStyle/>
            <a:p>
              <a:pPr algn="ctr">
                <a:lnSpc>
                  <a:spcPts val="2340"/>
                </a:lnSpc>
              </a:pPr>
              <a:endParaRPr/>
            </a:p>
          </p:txBody>
        </p:sp>
      </p:grpSp>
      <p:sp>
        <p:nvSpPr>
          <p:cNvPr id="11" name="TextBox 11"/>
          <p:cNvSpPr txBox="1"/>
          <p:nvPr/>
        </p:nvSpPr>
        <p:spPr>
          <a:xfrm>
            <a:off x="3106636" y="1815123"/>
            <a:ext cx="12226440" cy="1231106"/>
          </a:xfrm>
          <a:prstGeom prst="rect">
            <a:avLst/>
          </a:prstGeom>
        </p:spPr>
        <p:txBody>
          <a:bodyPr lIns="0" tIns="0" rIns="0" bIns="0" rtlCol="0" anchor="t">
            <a:spAutoFit/>
          </a:bodyPr>
          <a:lstStyle/>
          <a:p>
            <a:pPr algn="ctr">
              <a:lnSpc>
                <a:spcPts val="9600"/>
              </a:lnSpc>
            </a:pPr>
            <a:r>
              <a:rPr lang="fa-IR" sz="8000" b="1" dirty="0">
                <a:solidFill>
                  <a:srgbClr val="8C52FF"/>
                </a:solidFill>
                <a:latin typeface="Body Grotesque Fit Bold"/>
                <a:ea typeface="Body Grotesque Fit Bold"/>
                <a:cs typeface="Nazanin" panose="00000400000000000000" pitchFamily="2" charset="-78"/>
                <a:sym typeface="Body Grotesque Fit Bold"/>
              </a:rPr>
              <a:t>مقدمه</a:t>
            </a:r>
            <a:r>
              <a:rPr lang="fa-IR" sz="8000" b="1" dirty="0">
                <a:solidFill>
                  <a:srgbClr val="8C52FF"/>
                </a:solidFill>
                <a:latin typeface="Body Grotesque Fit Bold"/>
                <a:ea typeface="Body Grotesque Fit Bold"/>
                <a:cs typeface="Body Grotesque Fit Bold"/>
                <a:sym typeface="Body Grotesque Fit Bold"/>
              </a:rPr>
              <a:t> </a:t>
            </a:r>
            <a:endParaRPr lang="en-US" sz="8000" b="1" dirty="0">
              <a:solidFill>
                <a:srgbClr val="8C52FF"/>
              </a:solidFill>
              <a:latin typeface="Body Grotesque Fit Bold"/>
              <a:ea typeface="Body Grotesque Fit Bold"/>
              <a:cs typeface="Body Grotesque Fit Bold"/>
              <a:sym typeface="Body Grotesque Fit Bold"/>
            </a:endParaRPr>
          </a:p>
        </p:txBody>
      </p:sp>
      <p:sp>
        <p:nvSpPr>
          <p:cNvPr id="25" name="Rectangle 3">
            <a:extLst>
              <a:ext uri="{FF2B5EF4-FFF2-40B4-BE49-F238E27FC236}">
                <a16:creationId xmlns:a16="http://schemas.microsoft.com/office/drawing/2014/main" id="{EC9BB6D9-4C82-45E2-BE1C-47AA94C07277}"/>
              </a:ext>
            </a:extLst>
          </p:cNvPr>
          <p:cNvSpPr>
            <a:spLocks noChangeArrowheads="1"/>
          </p:cNvSpPr>
          <p:nvPr/>
        </p:nvSpPr>
        <p:spPr bwMode="auto">
          <a:xfrm>
            <a:off x="4236997" y="3639932"/>
            <a:ext cx="13235562"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571500" marR="0" lvl="0" indent="-571500" algn="just" defTabSz="914400" rtl="1" eaLnBrk="0" fontAlgn="base" latinLnBrk="0" hangingPunct="0">
              <a:lnSpc>
                <a:spcPct val="150000"/>
              </a:lnSpc>
              <a:spcBef>
                <a:spcPct val="0"/>
              </a:spcBef>
              <a:spcAft>
                <a:spcPct val="0"/>
              </a:spcAft>
              <a:buClrTx/>
              <a:buSzTx/>
              <a:buFont typeface="Wingdings" panose="05000000000000000000" pitchFamily="2" charset="2"/>
              <a:buChar char="§"/>
              <a:tabLst/>
            </a:pPr>
            <a:r>
              <a:rPr kumimoji="0" lang="ar-SA"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این پژوهش به </a:t>
            </a:r>
            <a:r>
              <a:rPr kumimoji="0" lang="ar-SA" altLang="en-US" sz="3200" b="1" i="0" u="none" strike="noStrike" cap="none" normalizeH="0" baseline="0" dirty="0">
                <a:ln>
                  <a:noFill/>
                </a:ln>
                <a:solidFill>
                  <a:srgbClr val="FF0000"/>
                </a:solidFill>
                <a:effectLst/>
                <a:latin typeface="Body Grotesque Fit Bold" panose="020B0604020202020204" charset="0"/>
                <a:cs typeface="Nazanin" panose="00000400000000000000" pitchFamily="2" charset="-78"/>
              </a:rPr>
              <a:t>بررسی وضعیت آموزش از راه دور در آموزش عالی</a:t>
            </a:r>
            <a:r>
              <a:rPr kumimoji="0" lang="ar-SA"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 می‌پردازد</a:t>
            </a:r>
            <a:r>
              <a:rPr kumimoji="0" lang="en-US"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a:t>
            </a:r>
          </a:p>
          <a:p>
            <a:pPr marL="571500" marR="0" lvl="0" indent="-571500" algn="just" defTabSz="914400" rtl="1" eaLnBrk="0" fontAlgn="base" latinLnBrk="0" hangingPunct="0">
              <a:lnSpc>
                <a:spcPct val="150000"/>
              </a:lnSpc>
              <a:spcBef>
                <a:spcPct val="0"/>
              </a:spcBef>
              <a:spcAft>
                <a:spcPct val="0"/>
              </a:spcAft>
              <a:buClrTx/>
              <a:buSzTx/>
              <a:buFont typeface="Wingdings" panose="05000000000000000000" pitchFamily="2" charset="2"/>
              <a:buChar char="§"/>
              <a:tabLst/>
            </a:pPr>
            <a:r>
              <a:rPr kumimoji="0" lang="ar-SA"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تمرکز اصلی روی دانشگاه پریشتینا (مستقر به‌طور موقت در کوزوو، صربستان) است</a:t>
            </a:r>
            <a:r>
              <a:rPr kumimoji="0" lang="en-US"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a:t>
            </a:r>
          </a:p>
          <a:p>
            <a:pPr marL="571500" marR="0" lvl="0" indent="-571500" algn="just" defTabSz="914400" rtl="1" eaLnBrk="0" fontAlgn="base" latinLnBrk="0" hangingPunct="0">
              <a:lnSpc>
                <a:spcPct val="150000"/>
              </a:lnSpc>
              <a:spcBef>
                <a:spcPct val="0"/>
              </a:spcBef>
              <a:spcAft>
                <a:spcPct val="0"/>
              </a:spcAft>
              <a:buClrTx/>
              <a:buSzTx/>
              <a:buFont typeface="Wingdings" panose="05000000000000000000" pitchFamily="2" charset="2"/>
              <a:buChar char="§"/>
              <a:tabLst/>
            </a:pPr>
            <a:r>
              <a:rPr kumimoji="0" lang="ar-SA"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هرچند دانشجویان و زیرساخت‌های فنی آماده‌اند، اما آموزش الکترونیکی </a:t>
            </a:r>
            <a:r>
              <a:rPr kumimoji="0" lang="ar-SA" altLang="en-US" sz="3200" b="1" i="0" u="none" strike="noStrike" cap="none" normalizeH="0" baseline="0" dirty="0">
                <a:ln>
                  <a:noFill/>
                </a:ln>
                <a:solidFill>
                  <a:srgbClr val="FF0000"/>
                </a:solidFill>
                <a:effectLst/>
                <a:latin typeface="Body Grotesque Fit Bold" panose="020B0604020202020204" charset="0"/>
                <a:cs typeface="Nazanin" panose="00000400000000000000" pitchFamily="2" charset="-78"/>
              </a:rPr>
              <a:t>معتبر</a:t>
            </a:r>
            <a:r>
              <a:rPr kumimoji="0" lang="ar-SA"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 تقریباً وجود ندارد</a:t>
            </a:r>
            <a:r>
              <a:rPr kumimoji="0" lang="en-US"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a:t>
            </a:r>
          </a:p>
          <a:p>
            <a:pPr marL="571500" marR="0" lvl="0" indent="-571500" algn="just" defTabSz="914400" rtl="1" eaLnBrk="0" fontAlgn="base" latinLnBrk="0" hangingPunct="0">
              <a:lnSpc>
                <a:spcPct val="150000"/>
              </a:lnSpc>
              <a:spcBef>
                <a:spcPct val="0"/>
              </a:spcBef>
              <a:spcAft>
                <a:spcPct val="0"/>
              </a:spcAft>
              <a:buClrTx/>
              <a:buSzTx/>
              <a:buFont typeface="Wingdings" panose="05000000000000000000" pitchFamily="2" charset="2"/>
              <a:buChar char="§"/>
              <a:tabLst/>
            </a:pPr>
            <a:r>
              <a:rPr kumimoji="0" lang="ar-SA"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مقاله نشان می‌دهد </a:t>
            </a:r>
            <a:r>
              <a:rPr kumimoji="0" lang="ar-SA" altLang="en-US" sz="3200" b="1" i="0" u="none" strike="noStrike" cap="none" normalizeH="0" baseline="0" dirty="0">
                <a:ln>
                  <a:noFill/>
                </a:ln>
                <a:solidFill>
                  <a:srgbClr val="FF0000"/>
                </a:solidFill>
                <a:effectLst/>
                <a:latin typeface="Body Grotesque Fit Bold" panose="020B0604020202020204" charset="0"/>
                <a:cs typeface="Nazanin" panose="00000400000000000000" pitchFamily="2" charset="-78"/>
              </a:rPr>
              <a:t>دلایل خاص و مهمی </a:t>
            </a:r>
            <a:r>
              <a:rPr kumimoji="0" lang="ar-SA"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وجود دارد که آموزش از راه دور را برای این منطقه به یک </a:t>
            </a:r>
            <a:r>
              <a:rPr kumimoji="0" lang="ar-SA" altLang="en-US" sz="3200" b="1" i="0" u="none" strike="noStrike" cap="none" normalizeH="0" baseline="0" dirty="0">
                <a:ln>
                  <a:noFill/>
                </a:ln>
                <a:solidFill>
                  <a:srgbClr val="FF0000"/>
                </a:solidFill>
                <a:effectLst/>
                <a:latin typeface="Body Grotesque Fit Bold" panose="020B0604020202020204" charset="0"/>
                <a:cs typeface="Nazanin" panose="00000400000000000000" pitchFamily="2" charset="-78"/>
              </a:rPr>
              <a:t>نیاز ضروری </a:t>
            </a:r>
            <a:r>
              <a:rPr kumimoji="0" lang="ar-SA"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تبدیل می‌کند</a:t>
            </a:r>
            <a:r>
              <a:rPr kumimoji="0" lang="en-US" altLang="en-US" sz="3200" b="1" i="0" u="none" strike="noStrike" cap="none" normalizeH="0" baseline="0" dirty="0">
                <a:ln>
                  <a:noFill/>
                </a:ln>
                <a:solidFill>
                  <a:schemeClr val="tx1"/>
                </a:solidFill>
                <a:effectLst/>
                <a:latin typeface="Body Grotesque Fit Bold" panose="020B0604020202020204" charset="0"/>
                <a:cs typeface="Nazanin" panose="00000400000000000000" pitchFamily="2" charset="-78"/>
              </a:rPr>
              <a:t>.</a:t>
            </a:r>
          </a:p>
        </p:txBody>
      </p:sp>
      <p:pic>
        <p:nvPicPr>
          <p:cNvPr id="13" name="1">
            <a:hlinkClick r:id="" action="ppaction://media"/>
            <a:extLst>
              <a:ext uri="{FF2B5EF4-FFF2-40B4-BE49-F238E27FC236}">
                <a16:creationId xmlns:a16="http://schemas.microsoft.com/office/drawing/2014/main" id="{33A8D50A-38C1-4DD1-983D-0D497EA8CBF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70914" y="419100"/>
            <a:ext cx="914400" cy="914400"/>
          </a:xfrm>
          <a:prstGeom prst="rect">
            <a:avLst/>
          </a:prstGeom>
        </p:spPr>
      </p:pic>
      <p:sp>
        <p:nvSpPr>
          <p:cNvPr id="17" name="Freeform 11">
            <a:extLst>
              <a:ext uri="{FF2B5EF4-FFF2-40B4-BE49-F238E27FC236}">
                <a16:creationId xmlns:a16="http://schemas.microsoft.com/office/drawing/2014/main" id="{C77E1EBD-7C48-4528-84BF-945B4737ABC8}"/>
              </a:ext>
            </a:extLst>
          </p:cNvPr>
          <p:cNvSpPr/>
          <p:nvPr/>
        </p:nvSpPr>
        <p:spPr>
          <a:xfrm rot="1028207">
            <a:off x="758474" y="6758454"/>
            <a:ext cx="2839140" cy="3193307"/>
          </a:xfrm>
          <a:custGeom>
            <a:avLst/>
            <a:gdLst/>
            <a:ahLst/>
            <a:cxnLst/>
            <a:rect l="l" t="t" r="r" b="b"/>
            <a:pathLst>
              <a:path w="4160195" h="4679156">
                <a:moveTo>
                  <a:pt x="0" y="0"/>
                </a:moveTo>
                <a:lnTo>
                  <a:pt x="4160195" y="0"/>
                </a:lnTo>
                <a:lnTo>
                  <a:pt x="4160195" y="4679156"/>
                </a:lnTo>
                <a:lnTo>
                  <a:pt x="0" y="46791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Slide Number Placeholder 41">
            <a:extLst>
              <a:ext uri="{FF2B5EF4-FFF2-40B4-BE49-F238E27FC236}">
                <a16:creationId xmlns:a16="http://schemas.microsoft.com/office/drawing/2014/main" id="{54D8D063-4FBB-4A62-B0AE-386B7BC7A5DC}"/>
              </a:ext>
            </a:extLst>
          </p:cNvPr>
          <p:cNvSpPr>
            <a:spLocks noGrp="1"/>
          </p:cNvSpPr>
          <p:nvPr>
            <p:ph type="sldNum" sz="quarter" idx="12"/>
          </p:nvPr>
        </p:nvSpPr>
        <p:spPr>
          <a:xfrm>
            <a:off x="15693415" y="9833939"/>
            <a:ext cx="2133600" cy="365125"/>
          </a:xfrm>
        </p:spPr>
        <p:txBody>
          <a:bodyPr/>
          <a:lstStyle/>
          <a:p>
            <a:fld id="{B6F15528-21DE-4FAA-801E-634DDDAF4B2B}" type="slidenum">
              <a:rPr lang="en-US" sz="2800" b="1" smtClean="0">
                <a:solidFill>
                  <a:schemeClr val="tx1"/>
                </a:solidFill>
                <a:cs typeface="Nasim" panose="00000700000000000000" pitchFamily="2" charset="-78"/>
              </a:rPr>
              <a:pPr/>
              <a:t>3</a:t>
            </a:fld>
            <a:endParaRPr lang="en-US" b="1" dirty="0">
              <a:solidFill>
                <a:schemeClr val="tx1"/>
              </a:solidFill>
              <a:cs typeface="Nasim" panose="00000700000000000000" pitchFamily="2"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000">
        <p159:morph option="byObject"/>
      </p:transition>
    </mc:Choice>
    <mc:Fallback>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77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5152">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0"/>
        </a:solidFill>
        <a:effectLst/>
      </p:bgPr>
    </p:bg>
    <p:spTree>
      <p:nvGrpSpPr>
        <p:cNvPr id="1" name=""/>
        <p:cNvGrpSpPr/>
        <p:nvPr/>
      </p:nvGrpSpPr>
      <p:grpSpPr>
        <a:xfrm>
          <a:off x="0" y="0"/>
          <a:ext cx="0" cy="0"/>
          <a:chOff x="0" y="0"/>
          <a:chExt cx="0" cy="0"/>
        </a:xfrm>
      </p:grpSpPr>
      <p:grpSp>
        <p:nvGrpSpPr>
          <p:cNvPr id="2" name="Group 2"/>
          <p:cNvGrpSpPr/>
          <p:nvPr/>
        </p:nvGrpSpPr>
        <p:grpSpPr>
          <a:xfrm>
            <a:off x="1656227" y="0"/>
            <a:ext cx="16631773" cy="1656227"/>
            <a:chOff x="0" y="0"/>
            <a:chExt cx="4380385" cy="436208"/>
          </a:xfrm>
        </p:grpSpPr>
        <p:sp>
          <p:nvSpPr>
            <p:cNvPr id="3" name="Freeform 3"/>
            <p:cNvSpPr/>
            <p:nvPr/>
          </p:nvSpPr>
          <p:spPr>
            <a:xfrm>
              <a:off x="0" y="0"/>
              <a:ext cx="4380385" cy="436208"/>
            </a:xfrm>
            <a:custGeom>
              <a:avLst/>
              <a:gdLst/>
              <a:ahLst/>
              <a:cxnLst/>
              <a:rect l="l" t="t" r="r" b="b"/>
              <a:pathLst>
                <a:path w="4380385" h="436208">
                  <a:moveTo>
                    <a:pt x="0" y="0"/>
                  </a:moveTo>
                  <a:lnTo>
                    <a:pt x="4380385" y="0"/>
                  </a:lnTo>
                  <a:lnTo>
                    <a:pt x="4380385" y="436208"/>
                  </a:lnTo>
                  <a:lnTo>
                    <a:pt x="0" y="436208"/>
                  </a:lnTo>
                  <a:close/>
                </a:path>
              </a:pathLst>
            </a:custGeom>
            <a:solidFill>
              <a:srgbClr val="8772B2"/>
            </a:solidFill>
          </p:spPr>
        </p:sp>
        <p:sp>
          <p:nvSpPr>
            <p:cNvPr id="4" name="TextBox 4"/>
            <p:cNvSpPr txBox="1"/>
            <p:nvPr/>
          </p:nvSpPr>
          <p:spPr>
            <a:xfrm>
              <a:off x="0" y="-19050"/>
              <a:ext cx="4380385" cy="455258"/>
            </a:xfrm>
            <a:prstGeom prst="rect">
              <a:avLst/>
            </a:prstGeom>
          </p:spPr>
          <p:txBody>
            <a:bodyPr lIns="50800" tIns="50800" rIns="50800" bIns="50800" rtlCol="0" anchor="ctr"/>
            <a:lstStyle/>
            <a:p>
              <a:pPr algn="ctr">
                <a:lnSpc>
                  <a:spcPts val="2340"/>
                </a:lnSpc>
              </a:pPr>
              <a:endParaRPr/>
            </a:p>
          </p:txBody>
        </p:sp>
      </p:grpSp>
      <p:grpSp>
        <p:nvGrpSpPr>
          <p:cNvPr id="5" name="Group 5"/>
          <p:cNvGrpSpPr/>
          <p:nvPr/>
        </p:nvGrpSpPr>
        <p:grpSpPr>
          <a:xfrm rot="5400000">
            <a:off x="-4302372" y="4328400"/>
            <a:ext cx="10260972" cy="1656227"/>
            <a:chOff x="0" y="0"/>
            <a:chExt cx="2702478" cy="436208"/>
          </a:xfrm>
        </p:grpSpPr>
        <p:sp>
          <p:nvSpPr>
            <p:cNvPr id="6" name="Freeform 6"/>
            <p:cNvSpPr/>
            <p:nvPr/>
          </p:nvSpPr>
          <p:spPr>
            <a:xfrm>
              <a:off x="0" y="0"/>
              <a:ext cx="2702478" cy="436208"/>
            </a:xfrm>
            <a:custGeom>
              <a:avLst/>
              <a:gdLst/>
              <a:ahLst/>
              <a:cxnLst/>
              <a:rect l="l" t="t" r="r" b="b"/>
              <a:pathLst>
                <a:path w="2702478" h="436208">
                  <a:moveTo>
                    <a:pt x="0" y="0"/>
                  </a:moveTo>
                  <a:lnTo>
                    <a:pt x="2702478" y="0"/>
                  </a:lnTo>
                  <a:lnTo>
                    <a:pt x="2702478" y="436208"/>
                  </a:lnTo>
                  <a:lnTo>
                    <a:pt x="0" y="436208"/>
                  </a:lnTo>
                  <a:close/>
                </a:path>
              </a:pathLst>
            </a:custGeom>
            <a:solidFill>
              <a:srgbClr val="A4C8FF"/>
            </a:solidFill>
            <a:ln cap="sq">
              <a:noFill/>
              <a:prstDash val="solid"/>
              <a:miter/>
            </a:ln>
          </p:spPr>
        </p:sp>
        <p:sp>
          <p:nvSpPr>
            <p:cNvPr id="7" name="TextBox 7"/>
            <p:cNvSpPr txBox="1"/>
            <p:nvPr/>
          </p:nvSpPr>
          <p:spPr>
            <a:xfrm>
              <a:off x="0" y="-19050"/>
              <a:ext cx="2702478" cy="455258"/>
            </a:xfrm>
            <a:prstGeom prst="rect">
              <a:avLst/>
            </a:prstGeom>
          </p:spPr>
          <p:txBody>
            <a:bodyPr lIns="50800" tIns="50800" rIns="50800" bIns="50800" rtlCol="0" anchor="ctr"/>
            <a:lstStyle/>
            <a:p>
              <a:pPr algn="ctr">
                <a:lnSpc>
                  <a:spcPts val="2340"/>
                </a:lnSpc>
              </a:pPr>
              <a:endParaRPr/>
            </a:p>
          </p:txBody>
        </p:sp>
      </p:grpSp>
      <p:grpSp>
        <p:nvGrpSpPr>
          <p:cNvPr id="8" name="Group 8"/>
          <p:cNvGrpSpPr/>
          <p:nvPr/>
        </p:nvGrpSpPr>
        <p:grpSpPr>
          <a:xfrm>
            <a:off x="0" y="0"/>
            <a:ext cx="1656227" cy="1656227"/>
            <a:chOff x="0" y="0"/>
            <a:chExt cx="436208" cy="436208"/>
          </a:xfrm>
        </p:grpSpPr>
        <p:sp>
          <p:nvSpPr>
            <p:cNvPr id="9" name="Freeform 9"/>
            <p:cNvSpPr/>
            <p:nvPr/>
          </p:nvSpPr>
          <p:spPr>
            <a:xfrm>
              <a:off x="0" y="0"/>
              <a:ext cx="436208" cy="436208"/>
            </a:xfrm>
            <a:custGeom>
              <a:avLst/>
              <a:gdLst/>
              <a:ahLst/>
              <a:cxnLst/>
              <a:rect l="l" t="t" r="r" b="b"/>
              <a:pathLst>
                <a:path w="436208" h="436208">
                  <a:moveTo>
                    <a:pt x="0" y="0"/>
                  </a:moveTo>
                  <a:lnTo>
                    <a:pt x="436208" y="0"/>
                  </a:lnTo>
                  <a:lnTo>
                    <a:pt x="436208" y="436208"/>
                  </a:lnTo>
                  <a:lnTo>
                    <a:pt x="0" y="436208"/>
                  </a:lnTo>
                  <a:close/>
                </a:path>
              </a:pathLst>
            </a:custGeom>
            <a:solidFill>
              <a:srgbClr val="4A3D5F"/>
            </a:solidFill>
            <a:ln cap="sq">
              <a:noFill/>
              <a:prstDash val="solid"/>
              <a:miter/>
            </a:ln>
          </p:spPr>
        </p:sp>
        <p:sp>
          <p:nvSpPr>
            <p:cNvPr id="10" name="TextBox 10"/>
            <p:cNvSpPr txBox="1"/>
            <p:nvPr/>
          </p:nvSpPr>
          <p:spPr>
            <a:xfrm>
              <a:off x="0" y="-19050"/>
              <a:ext cx="436208" cy="455258"/>
            </a:xfrm>
            <a:prstGeom prst="rect">
              <a:avLst/>
            </a:prstGeom>
          </p:spPr>
          <p:txBody>
            <a:bodyPr lIns="50800" tIns="50800" rIns="50800" bIns="50800" rtlCol="0" anchor="ctr"/>
            <a:lstStyle/>
            <a:p>
              <a:pPr algn="ctr">
                <a:lnSpc>
                  <a:spcPts val="2340"/>
                </a:lnSpc>
              </a:pPr>
              <a:endParaRPr/>
            </a:p>
          </p:txBody>
        </p:sp>
      </p:grpSp>
      <p:sp>
        <p:nvSpPr>
          <p:cNvPr id="12" name="TextBox 12"/>
          <p:cNvSpPr txBox="1"/>
          <p:nvPr/>
        </p:nvSpPr>
        <p:spPr>
          <a:xfrm>
            <a:off x="1569128" y="1709507"/>
            <a:ext cx="15620999" cy="1125308"/>
          </a:xfrm>
          <a:prstGeom prst="rect">
            <a:avLst/>
          </a:prstGeom>
        </p:spPr>
        <p:txBody>
          <a:bodyPr wrap="square" lIns="0" tIns="0" rIns="0" bIns="0" rtlCol="0" anchor="t">
            <a:spAutoFit/>
          </a:bodyPr>
          <a:lstStyle/>
          <a:p>
            <a:pPr algn="ctr">
              <a:lnSpc>
                <a:spcPts val="8480"/>
              </a:lnSpc>
            </a:pPr>
            <a:r>
              <a:rPr lang="fa-IR" sz="6000" b="1" dirty="0">
                <a:solidFill>
                  <a:srgbClr val="8C52FF"/>
                </a:solidFill>
                <a:latin typeface="Body Grotesque Fit Bold"/>
                <a:ea typeface="Body Grotesque Fit Bold"/>
                <a:cs typeface="Nazanin" panose="00000400000000000000" pitchFamily="2" charset="-78"/>
                <a:sym typeface="Body Grotesque Fit Bold"/>
              </a:rPr>
              <a:t>یادگیری از راه دور: تعریف، تاریخچه و اهمیت</a:t>
            </a:r>
            <a:endParaRPr lang="en-US" sz="6000" b="1" dirty="0">
              <a:solidFill>
                <a:srgbClr val="8C52FF"/>
              </a:solidFill>
              <a:latin typeface="Body Grotesque Fit Bold"/>
              <a:ea typeface="Body Grotesque Fit Bold"/>
              <a:cs typeface="Nazanin" panose="00000400000000000000" pitchFamily="2" charset="-78"/>
              <a:sym typeface="Body Grotesque Fit Bold"/>
            </a:endParaRPr>
          </a:p>
        </p:txBody>
      </p:sp>
      <p:sp>
        <p:nvSpPr>
          <p:cNvPr id="13" name="TextBox 13"/>
          <p:cNvSpPr txBox="1"/>
          <p:nvPr/>
        </p:nvSpPr>
        <p:spPr>
          <a:xfrm>
            <a:off x="2635928" y="3238500"/>
            <a:ext cx="13487400" cy="5847755"/>
          </a:xfrm>
          <a:prstGeom prst="rect">
            <a:avLst/>
          </a:prstGeom>
        </p:spPr>
        <p:txBody>
          <a:bodyPr wrap="square" lIns="0" tIns="0" rIns="0" bIns="0" rtlCol="0" anchor="t">
            <a:spAutoFit/>
          </a:bodyPr>
          <a:lstStyle/>
          <a:p>
            <a:pPr marL="323850" lvl="1" algn="just" rtl="1">
              <a:lnSpc>
                <a:spcPct val="150000"/>
              </a:lnSpc>
            </a:pPr>
            <a:r>
              <a:rPr lang="fa-IR" sz="3200" b="1" u="sng" dirty="0">
                <a:solidFill>
                  <a:srgbClr val="FF0000"/>
                </a:solidFill>
                <a:latin typeface="Body Grotesque Fit Bold" panose="020B0604020202020204" charset="0"/>
                <a:ea typeface="Flatory Sans"/>
                <a:cs typeface="Nazanin" panose="00000400000000000000" pitchFamily="2" charset="-78"/>
                <a:sym typeface="Flatory Sans"/>
              </a:rPr>
              <a:t>یادگیری از راه دور </a:t>
            </a:r>
            <a:r>
              <a:rPr lang="fa-IR" sz="3200" b="1" u="sng" dirty="0">
                <a:solidFill>
                  <a:srgbClr val="000000"/>
                </a:solidFill>
                <a:latin typeface="Body Grotesque Fit Bold" panose="020B0604020202020204" charset="0"/>
                <a:ea typeface="Flatory Sans"/>
                <a:cs typeface="Nazanin" panose="00000400000000000000" pitchFamily="2" charset="-78"/>
                <a:sym typeface="Flatory Sans"/>
              </a:rPr>
              <a:t>به معنای فرآیند یادگیری‌ای است که در آن استاد و دانشجو در یک مکان فیزیکی حضور ندارند. </a:t>
            </a:r>
            <a:r>
              <a:rPr lang="fa-IR" sz="3200" b="1" dirty="0">
                <a:solidFill>
                  <a:srgbClr val="000000"/>
                </a:solidFill>
                <a:latin typeface="Body Grotesque Fit Bold" panose="020B0604020202020204" charset="0"/>
                <a:ea typeface="Flatory Sans"/>
                <a:cs typeface="Nazanin" panose="00000400000000000000" pitchFamily="2" charset="-78"/>
                <a:sym typeface="Flatory Sans"/>
              </a:rPr>
              <a:t>ریشه‌های مدرن این نوع آموزش به دهه ۶۰ و ۷۰ میلادی بازمی‌گردد و با ظهور فناوری اطلاعات </a:t>
            </a:r>
            <a:r>
              <a:rPr lang="en-US" sz="3200" b="1" dirty="0">
                <a:solidFill>
                  <a:srgbClr val="000000"/>
                </a:solidFill>
                <a:latin typeface="Body Grotesque Fit Bold" panose="020B0604020202020204" charset="0"/>
                <a:ea typeface="Flatory Sans"/>
                <a:cs typeface="Nazanin" panose="00000400000000000000" pitchFamily="2" charset="-78"/>
                <a:sym typeface="Flatory Sans"/>
              </a:rPr>
              <a:t> (ICT)</a:t>
            </a:r>
            <a:r>
              <a:rPr lang="fa-IR" sz="3200" b="1" dirty="0">
                <a:solidFill>
                  <a:srgbClr val="000000"/>
                </a:solidFill>
                <a:latin typeface="Body Grotesque Fit Bold" panose="020B0604020202020204" charset="0"/>
                <a:ea typeface="Flatory Sans"/>
                <a:cs typeface="Nazanin" panose="00000400000000000000" pitchFamily="2" charset="-78"/>
                <a:sym typeface="Flatory Sans"/>
              </a:rPr>
              <a:t>رشد چشم‌گیری داشته است. </a:t>
            </a:r>
            <a:r>
              <a:rPr lang="fa-IR" sz="3200" b="1" dirty="0">
                <a:solidFill>
                  <a:srgbClr val="FF0000"/>
                </a:solidFill>
                <a:latin typeface="Body Grotesque Fit Bold" panose="020B0604020202020204" charset="0"/>
                <a:ea typeface="Flatory Sans"/>
                <a:cs typeface="Nazanin" panose="00000400000000000000" pitchFamily="2" charset="-78"/>
                <a:sym typeface="Flatory Sans"/>
              </a:rPr>
              <a:t>هدف اصلی </a:t>
            </a:r>
            <a:r>
              <a:rPr lang="fa-IR" sz="3200" b="1" dirty="0">
                <a:solidFill>
                  <a:srgbClr val="000000"/>
                </a:solidFill>
                <a:latin typeface="Body Grotesque Fit Bold" panose="020B0604020202020204" charset="0"/>
                <a:ea typeface="Flatory Sans"/>
                <a:cs typeface="Nazanin" panose="00000400000000000000" pitchFamily="2" charset="-78"/>
                <a:sym typeface="Flatory Sans"/>
              </a:rPr>
              <a:t>این شیوه، </a:t>
            </a:r>
            <a:r>
              <a:rPr lang="fa-IR" sz="3200" b="1" dirty="0">
                <a:solidFill>
                  <a:srgbClr val="FF0000"/>
                </a:solidFill>
                <a:latin typeface="Body Grotesque Fit Bold" panose="020B0604020202020204" charset="0"/>
                <a:ea typeface="Flatory Sans"/>
                <a:cs typeface="Nazanin" panose="00000400000000000000" pitchFamily="2" charset="-78"/>
                <a:sym typeface="Flatory Sans"/>
              </a:rPr>
              <a:t>افزایش انعطاف‌پذیری و کارایی </a:t>
            </a:r>
            <a:r>
              <a:rPr lang="fa-IR" sz="3200" b="1" dirty="0">
                <a:solidFill>
                  <a:srgbClr val="000000"/>
                </a:solidFill>
                <a:latin typeface="Body Grotesque Fit Bold" panose="020B0604020202020204" charset="0"/>
                <a:ea typeface="Flatory Sans"/>
                <a:cs typeface="Nazanin" panose="00000400000000000000" pitchFamily="2" charset="-78"/>
                <a:sym typeface="Flatory Sans"/>
              </a:rPr>
              <a:t>است، اما نکته مهم اینجاست که </a:t>
            </a:r>
            <a:r>
              <a:rPr lang="fa-IR" sz="3200" b="1" dirty="0">
                <a:solidFill>
                  <a:srgbClr val="FF0000"/>
                </a:solidFill>
                <a:latin typeface="Body Grotesque Fit Bold" panose="020B0604020202020204" charset="0"/>
                <a:ea typeface="Flatory Sans"/>
                <a:cs typeface="Nazanin" panose="00000400000000000000" pitchFamily="2" charset="-78"/>
                <a:sym typeface="Flatory Sans"/>
              </a:rPr>
              <a:t>سطح یادگیری نباید نسبت به کلاس حضوری کاهش پیدا کند</a:t>
            </a:r>
            <a:r>
              <a:rPr lang="fa-IR" sz="3200" b="1" dirty="0">
                <a:solidFill>
                  <a:srgbClr val="000000"/>
                </a:solidFill>
                <a:latin typeface="Body Grotesque Fit Bold" panose="020B0604020202020204" charset="0"/>
                <a:ea typeface="Flatory Sans"/>
                <a:cs typeface="Nazanin" panose="00000400000000000000" pitchFamily="2" charset="-78"/>
                <a:sym typeface="Flatory Sans"/>
              </a:rPr>
              <a:t>. به‌ویژه پس از پاندمی کووید-۱۹، حرکت جهانی بزرگی به سمت آموزش با فناوری و سبک‌های </a:t>
            </a:r>
            <a:r>
              <a:rPr lang="fa-IR" sz="3200" b="1" dirty="0">
                <a:solidFill>
                  <a:srgbClr val="FF0000"/>
                </a:solidFill>
                <a:latin typeface="Body Grotesque Fit Bold" panose="020B0604020202020204" charset="0"/>
                <a:ea typeface="Flatory Sans"/>
                <a:cs typeface="Nazanin" panose="00000400000000000000" pitchFamily="2" charset="-78"/>
                <a:sym typeface="Flatory Sans"/>
              </a:rPr>
              <a:t>دانشجو‌محور</a:t>
            </a:r>
            <a:r>
              <a:rPr lang="fa-IR" sz="3200" b="1" dirty="0">
                <a:solidFill>
                  <a:srgbClr val="000000"/>
                </a:solidFill>
                <a:latin typeface="Body Grotesque Fit Bold" panose="020B0604020202020204" charset="0"/>
                <a:ea typeface="Flatory Sans"/>
                <a:cs typeface="Nazanin" panose="00000400000000000000" pitchFamily="2" charset="-78"/>
                <a:sym typeface="Flatory Sans"/>
              </a:rPr>
              <a:t> شکل گرفت. با این حال، مقاله اشاره می‌کند که </a:t>
            </a:r>
            <a:r>
              <a:rPr lang="fa-IR" sz="3200" b="1" u="sng" dirty="0">
                <a:solidFill>
                  <a:srgbClr val="000000"/>
                </a:solidFill>
                <a:latin typeface="Body Grotesque Fit Bold" panose="020B0604020202020204" charset="0"/>
                <a:ea typeface="Flatory Sans"/>
                <a:cs typeface="Nazanin" panose="00000400000000000000" pitchFamily="2" charset="-78"/>
                <a:sym typeface="Flatory Sans"/>
              </a:rPr>
              <a:t>هنوز دقیقاً نمی‌دانیم چه عواملی باعث رضایت دانشجویان در این محیط‌ها می‌شود</a:t>
            </a:r>
            <a:r>
              <a:rPr lang="fa-IR" sz="3200" b="1" dirty="0">
                <a:solidFill>
                  <a:srgbClr val="000000"/>
                </a:solidFill>
                <a:latin typeface="Body Grotesque Fit Bold" panose="020B0604020202020204" charset="0"/>
                <a:ea typeface="Flatory Sans"/>
                <a:cs typeface="Nazanin" panose="00000400000000000000" pitchFamily="2" charset="-78"/>
                <a:sym typeface="Flatory Sans"/>
              </a:rPr>
              <a:t>، به‌ویژه در میان نسل‌های مختلف دانشجویان.</a:t>
            </a:r>
            <a:endParaRPr lang="en-US" sz="3200" b="1" dirty="0">
              <a:solidFill>
                <a:srgbClr val="000000"/>
              </a:solidFill>
              <a:latin typeface="Body Grotesque Fit Bold" panose="020B0604020202020204" charset="0"/>
              <a:ea typeface="Flatory Sans"/>
              <a:cs typeface="Nazanin" panose="00000400000000000000" pitchFamily="2" charset="-78"/>
              <a:sym typeface="Flatory Sans"/>
            </a:endParaRPr>
          </a:p>
        </p:txBody>
      </p:sp>
      <p:sp>
        <p:nvSpPr>
          <p:cNvPr id="49" name="Freeform 23">
            <a:extLst>
              <a:ext uri="{FF2B5EF4-FFF2-40B4-BE49-F238E27FC236}">
                <a16:creationId xmlns:a16="http://schemas.microsoft.com/office/drawing/2014/main" id="{E25B061D-8D8E-4FBE-8025-DE8C88457241}"/>
              </a:ext>
            </a:extLst>
          </p:cNvPr>
          <p:cNvSpPr/>
          <p:nvPr/>
        </p:nvSpPr>
        <p:spPr>
          <a:xfrm rot="19425127">
            <a:off x="653782" y="1502495"/>
            <a:ext cx="2519741" cy="1539332"/>
          </a:xfrm>
          <a:custGeom>
            <a:avLst/>
            <a:gdLst/>
            <a:ahLst/>
            <a:cxnLst/>
            <a:rect l="l" t="t" r="r" b="b"/>
            <a:pathLst>
              <a:path w="1393157" h="851092">
                <a:moveTo>
                  <a:pt x="0" y="0"/>
                </a:moveTo>
                <a:lnTo>
                  <a:pt x="1393157" y="0"/>
                </a:lnTo>
                <a:lnTo>
                  <a:pt x="1393157" y="851092"/>
                </a:lnTo>
                <a:lnTo>
                  <a:pt x="0" y="851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1" name="2">
            <a:hlinkClick r:id="" action="ppaction://media"/>
            <a:extLst>
              <a:ext uri="{FF2B5EF4-FFF2-40B4-BE49-F238E27FC236}">
                <a16:creationId xmlns:a16="http://schemas.microsoft.com/office/drawing/2014/main" id="{2010E71C-4FEF-45E0-8548-A3E6E89601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0914" y="370913"/>
            <a:ext cx="914400" cy="914400"/>
          </a:xfrm>
          <a:prstGeom prst="rect">
            <a:avLst/>
          </a:prstGeom>
        </p:spPr>
      </p:pic>
      <p:sp>
        <p:nvSpPr>
          <p:cNvPr id="19" name="Slide Number Placeholder 41">
            <a:extLst>
              <a:ext uri="{FF2B5EF4-FFF2-40B4-BE49-F238E27FC236}">
                <a16:creationId xmlns:a16="http://schemas.microsoft.com/office/drawing/2014/main" id="{C8C93028-F8A3-4052-AC69-BE0CC51CB658}"/>
              </a:ext>
            </a:extLst>
          </p:cNvPr>
          <p:cNvSpPr>
            <a:spLocks noGrp="1"/>
          </p:cNvSpPr>
          <p:nvPr>
            <p:ph type="sldNum" sz="quarter" idx="12"/>
          </p:nvPr>
        </p:nvSpPr>
        <p:spPr>
          <a:xfrm>
            <a:off x="15693415" y="9833939"/>
            <a:ext cx="2133600" cy="365125"/>
          </a:xfrm>
        </p:spPr>
        <p:txBody>
          <a:bodyPr/>
          <a:lstStyle/>
          <a:p>
            <a:fld id="{B6F15528-21DE-4FAA-801E-634DDDAF4B2B}" type="slidenum">
              <a:rPr lang="en-US" sz="2800" b="1" smtClean="0">
                <a:solidFill>
                  <a:schemeClr val="tx1"/>
                </a:solidFill>
                <a:cs typeface="Nasim" panose="00000700000000000000" pitchFamily="2" charset="-78"/>
              </a:rPr>
              <a:pPr/>
              <a:t>4</a:t>
            </a:fld>
            <a:endParaRPr lang="en-US" b="1" dirty="0">
              <a:solidFill>
                <a:schemeClr val="tx1"/>
              </a:solidFill>
              <a:cs typeface="Nasim" panose="00000700000000000000" pitchFamily="2"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1000">
        <p159:morph option="byObject"/>
      </p:transition>
    </mc:Choice>
    <mc:Fallback>
      <p:transition spd="slow" advTm="5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23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302372" y="4328400"/>
            <a:ext cx="10260972" cy="1656227"/>
            <a:chOff x="0" y="0"/>
            <a:chExt cx="2702478" cy="436208"/>
          </a:xfrm>
        </p:grpSpPr>
        <p:sp>
          <p:nvSpPr>
            <p:cNvPr id="3" name="Freeform 3"/>
            <p:cNvSpPr/>
            <p:nvPr/>
          </p:nvSpPr>
          <p:spPr>
            <a:xfrm>
              <a:off x="0" y="0"/>
              <a:ext cx="2702478" cy="436208"/>
            </a:xfrm>
            <a:custGeom>
              <a:avLst/>
              <a:gdLst/>
              <a:ahLst/>
              <a:cxnLst/>
              <a:rect l="l" t="t" r="r" b="b"/>
              <a:pathLst>
                <a:path w="2702478" h="436208">
                  <a:moveTo>
                    <a:pt x="0" y="0"/>
                  </a:moveTo>
                  <a:lnTo>
                    <a:pt x="2702478" y="0"/>
                  </a:lnTo>
                  <a:lnTo>
                    <a:pt x="2702478" y="436208"/>
                  </a:lnTo>
                  <a:lnTo>
                    <a:pt x="0" y="436208"/>
                  </a:lnTo>
                  <a:close/>
                </a:path>
              </a:pathLst>
            </a:custGeom>
            <a:solidFill>
              <a:srgbClr val="A4C8FF"/>
            </a:solidFill>
            <a:ln cap="sq">
              <a:noFill/>
              <a:prstDash val="solid"/>
              <a:miter/>
            </a:ln>
          </p:spPr>
        </p:sp>
        <p:sp>
          <p:nvSpPr>
            <p:cNvPr id="4" name="TextBox 4"/>
            <p:cNvSpPr txBox="1"/>
            <p:nvPr/>
          </p:nvSpPr>
          <p:spPr>
            <a:xfrm>
              <a:off x="0" y="-19050"/>
              <a:ext cx="2702478" cy="455258"/>
            </a:xfrm>
            <a:prstGeom prst="rect">
              <a:avLst/>
            </a:prstGeom>
          </p:spPr>
          <p:txBody>
            <a:bodyPr lIns="50800" tIns="50800" rIns="50800" bIns="50800" rtlCol="0" anchor="ctr"/>
            <a:lstStyle/>
            <a:p>
              <a:pPr algn="ctr">
                <a:lnSpc>
                  <a:spcPts val="2340"/>
                </a:lnSpc>
              </a:pPr>
              <a:endParaRPr/>
            </a:p>
          </p:txBody>
        </p:sp>
      </p:grpSp>
      <p:grpSp>
        <p:nvGrpSpPr>
          <p:cNvPr id="5" name="Group 5"/>
          <p:cNvGrpSpPr/>
          <p:nvPr/>
        </p:nvGrpSpPr>
        <p:grpSpPr>
          <a:xfrm>
            <a:off x="0" y="0"/>
            <a:ext cx="1656227" cy="1656227"/>
            <a:chOff x="0" y="0"/>
            <a:chExt cx="436208" cy="436208"/>
          </a:xfrm>
        </p:grpSpPr>
        <p:sp>
          <p:nvSpPr>
            <p:cNvPr id="6" name="Freeform 6"/>
            <p:cNvSpPr/>
            <p:nvPr/>
          </p:nvSpPr>
          <p:spPr>
            <a:xfrm>
              <a:off x="0" y="0"/>
              <a:ext cx="436208" cy="436208"/>
            </a:xfrm>
            <a:custGeom>
              <a:avLst/>
              <a:gdLst/>
              <a:ahLst/>
              <a:cxnLst/>
              <a:rect l="l" t="t" r="r" b="b"/>
              <a:pathLst>
                <a:path w="436208" h="436208">
                  <a:moveTo>
                    <a:pt x="0" y="0"/>
                  </a:moveTo>
                  <a:lnTo>
                    <a:pt x="436208" y="0"/>
                  </a:lnTo>
                  <a:lnTo>
                    <a:pt x="436208" y="436208"/>
                  </a:lnTo>
                  <a:lnTo>
                    <a:pt x="0" y="436208"/>
                  </a:lnTo>
                  <a:close/>
                </a:path>
              </a:pathLst>
            </a:custGeom>
            <a:solidFill>
              <a:srgbClr val="4A3D5F"/>
            </a:solidFill>
            <a:ln cap="sq">
              <a:noFill/>
              <a:prstDash val="solid"/>
              <a:miter/>
            </a:ln>
          </p:spPr>
        </p:sp>
        <p:sp>
          <p:nvSpPr>
            <p:cNvPr id="7" name="TextBox 7"/>
            <p:cNvSpPr txBox="1"/>
            <p:nvPr/>
          </p:nvSpPr>
          <p:spPr>
            <a:xfrm>
              <a:off x="0" y="-19050"/>
              <a:ext cx="436208" cy="455258"/>
            </a:xfrm>
            <a:prstGeom prst="rect">
              <a:avLst/>
            </a:prstGeom>
          </p:spPr>
          <p:txBody>
            <a:bodyPr lIns="50800" tIns="50800" rIns="50800" bIns="50800" rtlCol="0" anchor="ctr"/>
            <a:lstStyle/>
            <a:p>
              <a:pPr algn="ctr">
                <a:lnSpc>
                  <a:spcPts val="2340"/>
                </a:lnSpc>
              </a:pPr>
              <a:endParaRPr/>
            </a:p>
          </p:txBody>
        </p:sp>
      </p:grpSp>
      <p:grpSp>
        <p:nvGrpSpPr>
          <p:cNvPr id="8" name="Group 8"/>
          <p:cNvGrpSpPr/>
          <p:nvPr/>
        </p:nvGrpSpPr>
        <p:grpSpPr>
          <a:xfrm>
            <a:off x="1656227" y="0"/>
            <a:ext cx="16631773" cy="1656227"/>
            <a:chOff x="0" y="0"/>
            <a:chExt cx="4380385" cy="436208"/>
          </a:xfrm>
        </p:grpSpPr>
        <p:sp>
          <p:nvSpPr>
            <p:cNvPr id="9" name="Freeform 9"/>
            <p:cNvSpPr/>
            <p:nvPr/>
          </p:nvSpPr>
          <p:spPr>
            <a:xfrm>
              <a:off x="0" y="0"/>
              <a:ext cx="4380385" cy="436208"/>
            </a:xfrm>
            <a:custGeom>
              <a:avLst/>
              <a:gdLst/>
              <a:ahLst/>
              <a:cxnLst/>
              <a:rect l="l" t="t" r="r" b="b"/>
              <a:pathLst>
                <a:path w="4380385" h="436208">
                  <a:moveTo>
                    <a:pt x="0" y="0"/>
                  </a:moveTo>
                  <a:lnTo>
                    <a:pt x="4380385" y="0"/>
                  </a:lnTo>
                  <a:lnTo>
                    <a:pt x="4380385" y="436208"/>
                  </a:lnTo>
                  <a:lnTo>
                    <a:pt x="0" y="436208"/>
                  </a:lnTo>
                  <a:close/>
                </a:path>
              </a:pathLst>
            </a:custGeom>
            <a:solidFill>
              <a:srgbClr val="8772B2"/>
            </a:solidFill>
          </p:spPr>
        </p:sp>
        <p:sp>
          <p:nvSpPr>
            <p:cNvPr id="10" name="TextBox 10"/>
            <p:cNvSpPr txBox="1"/>
            <p:nvPr/>
          </p:nvSpPr>
          <p:spPr>
            <a:xfrm>
              <a:off x="0" y="-19050"/>
              <a:ext cx="4380385" cy="455258"/>
            </a:xfrm>
            <a:prstGeom prst="rect">
              <a:avLst/>
            </a:prstGeom>
          </p:spPr>
          <p:txBody>
            <a:bodyPr lIns="50800" tIns="50800" rIns="50800" bIns="50800" rtlCol="0" anchor="ctr"/>
            <a:lstStyle/>
            <a:p>
              <a:pPr algn="ctr">
                <a:lnSpc>
                  <a:spcPts val="2340"/>
                </a:lnSpc>
              </a:pPr>
              <a:endParaRPr/>
            </a:p>
          </p:txBody>
        </p:sp>
      </p:grpSp>
      <p:sp>
        <p:nvSpPr>
          <p:cNvPr id="28" name="TextBox 28"/>
          <p:cNvSpPr txBox="1"/>
          <p:nvPr/>
        </p:nvSpPr>
        <p:spPr>
          <a:xfrm>
            <a:off x="2828271" y="3663289"/>
            <a:ext cx="12631458" cy="4370427"/>
          </a:xfrm>
          <a:prstGeom prst="rect">
            <a:avLst/>
          </a:prstGeom>
        </p:spPr>
        <p:txBody>
          <a:bodyPr lIns="0" tIns="0" rIns="0" bIns="0" rtlCol="0" anchor="t">
            <a:spAutoFit/>
          </a:bodyPr>
          <a:lstStyle/>
          <a:p>
            <a:pPr algn="just" rtl="1">
              <a:lnSpc>
                <a:spcPct val="150000"/>
              </a:lnSpc>
            </a:pPr>
            <a:r>
              <a:rPr lang="fa-IR" sz="3200" b="1" dirty="0">
                <a:solidFill>
                  <a:srgbClr val="000000"/>
                </a:solidFill>
                <a:latin typeface="Flatory Sans"/>
                <a:ea typeface="Flatory Sans"/>
                <a:cs typeface="Nazanin" panose="00000400000000000000" pitchFamily="2" charset="-78"/>
                <a:sym typeface="Flatory Sans"/>
              </a:rPr>
              <a:t>در دانشگاه پریشتینا، با وجود آمادگی فنی دانشجویان و زیرساخت‌های مناسب مانند اینترنت و مراکز کامپیوتری، </a:t>
            </a:r>
            <a:r>
              <a:rPr lang="fa-IR" sz="3200" b="1" u="sng" dirty="0">
                <a:solidFill>
                  <a:srgbClr val="000000"/>
                </a:solidFill>
                <a:latin typeface="Flatory Sans"/>
                <a:ea typeface="Flatory Sans"/>
                <a:cs typeface="Nazanin" panose="00000400000000000000" pitchFamily="2" charset="-78"/>
                <a:sym typeface="Flatory Sans"/>
              </a:rPr>
              <a:t>استفاده واقعی از آموزش الکترونیکی بسیار محدود است. </a:t>
            </a:r>
            <a:r>
              <a:rPr lang="fa-IR" sz="3200" b="1" dirty="0">
                <a:solidFill>
                  <a:srgbClr val="000000"/>
                </a:solidFill>
                <a:latin typeface="Flatory Sans"/>
                <a:ea typeface="Flatory Sans"/>
                <a:cs typeface="Nazanin" panose="00000400000000000000" pitchFamily="2" charset="-78"/>
                <a:sym typeface="Flatory Sans"/>
              </a:rPr>
              <a:t>نظرسنجی از ۳۶۷ دانشجو نشان می‌دهد که سطح دانش </a:t>
            </a:r>
            <a:r>
              <a:rPr lang="en-US" sz="3200" b="1" dirty="0">
                <a:solidFill>
                  <a:srgbClr val="000000"/>
                </a:solidFill>
                <a:latin typeface="Flatory Sans"/>
                <a:ea typeface="Flatory Sans"/>
                <a:cs typeface="Nazanin" panose="00000400000000000000" pitchFamily="2" charset="-78"/>
                <a:sym typeface="Flatory Sans"/>
              </a:rPr>
              <a:t>ICT</a:t>
            </a:r>
            <a:r>
              <a:rPr lang="fa-IR" sz="3200" b="1" dirty="0">
                <a:solidFill>
                  <a:srgbClr val="000000"/>
                </a:solidFill>
                <a:latin typeface="Flatory Sans"/>
                <a:ea typeface="Flatory Sans"/>
                <a:cs typeface="Nazanin" panose="00000400000000000000" pitchFamily="2" charset="-78"/>
                <a:sym typeface="Flatory Sans"/>
              </a:rPr>
              <a:t> </a:t>
            </a:r>
            <a:r>
              <a:rPr lang="en-US" sz="3200" b="1" dirty="0">
                <a:solidFill>
                  <a:srgbClr val="000000"/>
                </a:solidFill>
                <a:latin typeface="Flatory Sans"/>
                <a:ea typeface="Flatory Sans"/>
                <a:cs typeface="Nazanin" panose="00000400000000000000" pitchFamily="2" charset="-78"/>
                <a:sym typeface="Flatory Sans"/>
              </a:rPr>
              <a:t> </a:t>
            </a:r>
            <a:r>
              <a:rPr lang="fa-IR" sz="3200" b="1" dirty="0">
                <a:solidFill>
                  <a:srgbClr val="000000"/>
                </a:solidFill>
                <a:latin typeface="Flatory Sans"/>
                <a:ea typeface="Flatory Sans"/>
                <a:cs typeface="Nazanin" panose="00000400000000000000" pitchFamily="2" charset="-78"/>
                <a:sym typeface="Flatory Sans"/>
              </a:rPr>
              <a:t>و دسترسی فنی خوب است، اما کاربرد فناوری در آموزش امتیاز پایینی دارد (۲.۸۶ از ۵). هیچ‌یک از دانشکده‌ها برنامه آموزش از راه دور معتبر ندارند، حتی دانشکده پزشکی که تنها از </a:t>
            </a:r>
            <a:r>
              <a:rPr lang="en-US" sz="3200" b="1" dirty="0">
                <a:solidFill>
                  <a:srgbClr val="000000"/>
                </a:solidFill>
                <a:latin typeface="Flatory Sans"/>
                <a:ea typeface="Flatory Sans"/>
                <a:cs typeface="Nazanin" panose="00000400000000000000" pitchFamily="2" charset="-78"/>
                <a:sym typeface="Flatory Sans"/>
              </a:rPr>
              <a:t>Moodle</a:t>
            </a:r>
            <a:r>
              <a:rPr lang="fa-IR" sz="3200" b="1" dirty="0">
                <a:solidFill>
                  <a:srgbClr val="000000"/>
                </a:solidFill>
                <a:latin typeface="Flatory Sans"/>
                <a:ea typeface="Flatory Sans"/>
                <a:cs typeface="Nazanin" panose="00000400000000000000" pitchFamily="2" charset="-78"/>
                <a:sym typeface="Flatory Sans"/>
              </a:rPr>
              <a:t> </a:t>
            </a:r>
            <a:r>
              <a:rPr lang="en-US" sz="3200" b="1" dirty="0">
                <a:solidFill>
                  <a:srgbClr val="000000"/>
                </a:solidFill>
                <a:latin typeface="Flatory Sans"/>
                <a:ea typeface="Flatory Sans"/>
                <a:cs typeface="Nazanin" panose="00000400000000000000" pitchFamily="2" charset="-78"/>
                <a:sym typeface="Flatory Sans"/>
              </a:rPr>
              <a:t> </a:t>
            </a:r>
            <a:r>
              <a:rPr lang="fa-IR" sz="3200" b="1" dirty="0">
                <a:solidFill>
                  <a:srgbClr val="000000"/>
                </a:solidFill>
                <a:latin typeface="Flatory Sans"/>
                <a:ea typeface="Flatory Sans"/>
                <a:cs typeface="Nazanin" panose="00000400000000000000" pitchFamily="2" charset="-78"/>
                <a:sym typeface="Flatory Sans"/>
              </a:rPr>
              <a:t>استفاده می‌کند. این شکاف میان آمادگی و اجرا، در سراسر صربستان نیز دیده می‌شود.</a:t>
            </a:r>
            <a:endParaRPr lang="en-US" sz="3200" b="1" dirty="0">
              <a:solidFill>
                <a:srgbClr val="000000"/>
              </a:solidFill>
              <a:latin typeface="Flatory Sans"/>
              <a:ea typeface="Flatory Sans"/>
              <a:cs typeface="Nazanin" panose="00000400000000000000" pitchFamily="2" charset="-78"/>
              <a:sym typeface="Flatory Sans"/>
            </a:endParaRPr>
          </a:p>
        </p:txBody>
      </p:sp>
      <p:sp>
        <p:nvSpPr>
          <p:cNvPr id="31" name="TextBox 30">
            <a:extLst>
              <a:ext uri="{FF2B5EF4-FFF2-40B4-BE49-F238E27FC236}">
                <a16:creationId xmlns:a16="http://schemas.microsoft.com/office/drawing/2014/main" id="{0E02AB66-E25E-4DB3-BD66-DC233F7F05AF}"/>
              </a:ext>
            </a:extLst>
          </p:cNvPr>
          <p:cNvSpPr txBox="1"/>
          <p:nvPr/>
        </p:nvSpPr>
        <p:spPr>
          <a:xfrm>
            <a:off x="7543800" y="-1427724"/>
            <a:ext cx="9906000" cy="533400"/>
          </a:xfrm>
          <a:prstGeom prst="rect">
            <a:avLst/>
          </a:prstGeom>
          <a:noFill/>
        </p:spPr>
        <p:txBody>
          <a:bodyPr wrap="square" rtlCol="0">
            <a:spAutoFit/>
          </a:bodyPr>
          <a:lstStyle/>
          <a:p>
            <a:endParaRPr lang="en-US" dirty="0"/>
          </a:p>
        </p:txBody>
      </p:sp>
      <p:sp>
        <p:nvSpPr>
          <p:cNvPr id="36" name="TextBox 12">
            <a:extLst>
              <a:ext uri="{FF2B5EF4-FFF2-40B4-BE49-F238E27FC236}">
                <a16:creationId xmlns:a16="http://schemas.microsoft.com/office/drawing/2014/main" id="{CD91810B-7639-41F0-B3F6-2970A48640A3}"/>
              </a:ext>
            </a:extLst>
          </p:cNvPr>
          <p:cNvSpPr txBox="1"/>
          <p:nvPr/>
        </p:nvSpPr>
        <p:spPr>
          <a:xfrm>
            <a:off x="1333500" y="1962314"/>
            <a:ext cx="15620999" cy="1125308"/>
          </a:xfrm>
          <a:prstGeom prst="rect">
            <a:avLst/>
          </a:prstGeom>
        </p:spPr>
        <p:txBody>
          <a:bodyPr wrap="square" lIns="0" tIns="0" rIns="0" bIns="0" rtlCol="0" anchor="t">
            <a:spAutoFit/>
          </a:bodyPr>
          <a:lstStyle/>
          <a:p>
            <a:pPr algn="ctr">
              <a:lnSpc>
                <a:spcPts val="8480"/>
              </a:lnSpc>
            </a:pPr>
            <a:r>
              <a:rPr lang="fa-IR" sz="6000" b="1" dirty="0">
                <a:solidFill>
                  <a:srgbClr val="8C52FF"/>
                </a:solidFill>
                <a:latin typeface="Body Grotesque Fit Bold"/>
                <a:ea typeface="Body Grotesque Fit Bold"/>
                <a:cs typeface="Nazanin" panose="00000400000000000000" pitchFamily="2" charset="-78"/>
                <a:sym typeface="Body Grotesque Fit Bold"/>
              </a:rPr>
              <a:t>شکاف بین آمادگی فنی و اجرای واقعی</a:t>
            </a:r>
          </a:p>
        </p:txBody>
      </p:sp>
      <p:sp>
        <p:nvSpPr>
          <p:cNvPr id="37" name="Freeform 29">
            <a:extLst>
              <a:ext uri="{FF2B5EF4-FFF2-40B4-BE49-F238E27FC236}">
                <a16:creationId xmlns:a16="http://schemas.microsoft.com/office/drawing/2014/main" id="{5C58B870-B37D-4769-BCB5-12A946F60145}"/>
              </a:ext>
            </a:extLst>
          </p:cNvPr>
          <p:cNvSpPr/>
          <p:nvPr/>
        </p:nvSpPr>
        <p:spPr>
          <a:xfrm>
            <a:off x="15773400" y="1962314"/>
            <a:ext cx="1869167" cy="1658461"/>
          </a:xfrm>
          <a:custGeom>
            <a:avLst/>
            <a:gdLst/>
            <a:ahLst/>
            <a:cxnLst/>
            <a:rect l="l" t="t" r="r" b="b"/>
            <a:pathLst>
              <a:path w="1274067" h="1130445">
                <a:moveTo>
                  <a:pt x="0" y="0"/>
                </a:moveTo>
                <a:lnTo>
                  <a:pt x="1274067" y="0"/>
                </a:lnTo>
                <a:lnTo>
                  <a:pt x="1274067" y="1130445"/>
                </a:lnTo>
                <a:lnTo>
                  <a:pt x="0" y="11304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1" name="3">
            <a:hlinkClick r:id="" action="ppaction://media"/>
            <a:extLst>
              <a:ext uri="{FF2B5EF4-FFF2-40B4-BE49-F238E27FC236}">
                <a16:creationId xmlns:a16="http://schemas.microsoft.com/office/drawing/2014/main" id="{01087EE2-10DB-4AC6-84E9-FE0D3C36E1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70913" y="437671"/>
            <a:ext cx="914400" cy="914400"/>
          </a:xfrm>
          <a:prstGeom prst="rect">
            <a:avLst/>
          </a:prstGeom>
        </p:spPr>
      </p:pic>
      <p:sp>
        <p:nvSpPr>
          <p:cNvPr id="20" name="Slide Number Placeholder 41">
            <a:extLst>
              <a:ext uri="{FF2B5EF4-FFF2-40B4-BE49-F238E27FC236}">
                <a16:creationId xmlns:a16="http://schemas.microsoft.com/office/drawing/2014/main" id="{240A9BE4-161D-49CB-BC08-3905C0A3EB8A}"/>
              </a:ext>
            </a:extLst>
          </p:cNvPr>
          <p:cNvSpPr>
            <a:spLocks noGrp="1"/>
          </p:cNvSpPr>
          <p:nvPr>
            <p:ph type="sldNum" sz="quarter" idx="12"/>
          </p:nvPr>
        </p:nvSpPr>
        <p:spPr>
          <a:xfrm>
            <a:off x="15693415" y="9833939"/>
            <a:ext cx="2133600" cy="365125"/>
          </a:xfrm>
        </p:spPr>
        <p:txBody>
          <a:bodyPr/>
          <a:lstStyle/>
          <a:p>
            <a:fld id="{B6F15528-21DE-4FAA-801E-634DDDAF4B2B}" type="slidenum">
              <a:rPr lang="en-US" sz="2800" b="1" smtClean="0">
                <a:solidFill>
                  <a:schemeClr val="tx1"/>
                </a:solidFill>
                <a:cs typeface="Nasim" panose="00000700000000000000" pitchFamily="2" charset="-78"/>
              </a:rPr>
              <a:pPr/>
              <a:t>5</a:t>
            </a:fld>
            <a:endParaRPr lang="en-US" b="1" dirty="0">
              <a:solidFill>
                <a:schemeClr val="tx1"/>
              </a:solidFill>
              <a:cs typeface="Nasim" panose="00000700000000000000" pitchFamily="2"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50">
        <p159:morph option="byObject"/>
      </p:transition>
    </mc:Choice>
    <mc:Fallback>
      <p:transition spd="slow" advTm="13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0"/>
        </a:solidFill>
        <a:effectLst/>
      </p:bgPr>
    </p:bg>
    <p:spTree>
      <p:nvGrpSpPr>
        <p:cNvPr id="1" name=""/>
        <p:cNvGrpSpPr/>
        <p:nvPr/>
      </p:nvGrpSpPr>
      <p:grpSpPr>
        <a:xfrm>
          <a:off x="0" y="0"/>
          <a:ext cx="0" cy="0"/>
          <a:chOff x="0" y="0"/>
          <a:chExt cx="0" cy="0"/>
        </a:xfrm>
      </p:grpSpPr>
      <p:grpSp>
        <p:nvGrpSpPr>
          <p:cNvPr id="8" name="Group 8"/>
          <p:cNvGrpSpPr/>
          <p:nvPr/>
        </p:nvGrpSpPr>
        <p:grpSpPr>
          <a:xfrm>
            <a:off x="0" y="0"/>
            <a:ext cx="18288001" cy="1656227"/>
            <a:chOff x="0" y="0"/>
            <a:chExt cx="4380385" cy="436208"/>
          </a:xfrm>
        </p:grpSpPr>
        <p:sp>
          <p:nvSpPr>
            <p:cNvPr id="9" name="Freeform 9"/>
            <p:cNvSpPr/>
            <p:nvPr/>
          </p:nvSpPr>
          <p:spPr>
            <a:xfrm>
              <a:off x="0" y="0"/>
              <a:ext cx="4380385" cy="436208"/>
            </a:xfrm>
            <a:custGeom>
              <a:avLst/>
              <a:gdLst/>
              <a:ahLst/>
              <a:cxnLst/>
              <a:rect l="l" t="t" r="r" b="b"/>
              <a:pathLst>
                <a:path w="4380385" h="436208">
                  <a:moveTo>
                    <a:pt x="0" y="0"/>
                  </a:moveTo>
                  <a:lnTo>
                    <a:pt x="4380385" y="0"/>
                  </a:lnTo>
                  <a:lnTo>
                    <a:pt x="4380385" y="436208"/>
                  </a:lnTo>
                  <a:lnTo>
                    <a:pt x="0" y="436208"/>
                  </a:lnTo>
                  <a:close/>
                </a:path>
              </a:pathLst>
            </a:custGeom>
            <a:solidFill>
              <a:srgbClr val="8772B2"/>
            </a:solidFill>
          </p:spPr>
        </p:sp>
        <p:sp>
          <p:nvSpPr>
            <p:cNvPr id="10" name="TextBox 10"/>
            <p:cNvSpPr txBox="1"/>
            <p:nvPr/>
          </p:nvSpPr>
          <p:spPr>
            <a:xfrm>
              <a:off x="0" y="-19050"/>
              <a:ext cx="4380385" cy="455258"/>
            </a:xfrm>
            <a:prstGeom prst="rect">
              <a:avLst/>
            </a:prstGeom>
          </p:spPr>
          <p:txBody>
            <a:bodyPr lIns="50800" tIns="50800" rIns="50800" bIns="50800" rtlCol="0" anchor="ctr"/>
            <a:lstStyle/>
            <a:p>
              <a:pPr algn="ctr">
                <a:lnSpc>
                  <a:spcPts val="2340"/>
                </a:lnSpc>
              </a:pPr>
              <a:endParaRPr/>
            </a:p>
          </p:txBody>
        </p:sp>
      </p:grpSp>
      <p:sp>
        <p:nvSpPr>
          <p:cNvPr id="12" name="TextBox 12"/>
          <p:cNvSpPr txBox="1"/>
          <p:nvPr/>
        </p:nvSpPr>
        <p:spPr>
          <a:xfrm>
            <a:off x="3788931" y="1951281"/>
            <a:ext cx="11118680" cy="833562"/>
          </a:xfrm>
          <a:prstGeom prst="rect">
            <a:avLst/>
          </a:prstGeom>
        </p:spPr>
        <p:txBody>
          <a:bodyPr lIns="0" tIns="0" rIns="0" bIns="0" rtlCol="0" anchor="t">
            <a:spAutoFit/>
          </a:bodyPr>
          <a:lstStyle/>
          <a:p>
            <a:pPr algn="ctr">
              <a:lnSpc>
                <a:spcPts val="6480"/>
              </a:lnSpc>
            </a:pPr>
            <a:r>
              <a:rPr lang="fa-IR" sz="5400" b="1" dirty="0">
                <a:solidFill>
                  <a:srgbClr val="8C52FF"/>
                </a:solidFill>
                <a:latin typeface="Body Grotesque Fit Bold"/>
                <a:ea typeface="Body Grotesque Fit Bold"/>
                <a:cs typeface="Nazanin" panose="00000400000000000000" pitchFamily="2" charset="-78"/>
                <a:sym typeface="Body Grotesque Fit Bold"/>
              </a:rPr>
              <a:t>آموزش از راه دور؛ پاسخی به یک بحران امنیتی</a:t>
            </a:r>
            <a:endParaRPr lang="en-US" sz="5400" b="1" dirty="0">
              <a:solidFill>
                <a:srgbClr val="8C52FF"/>
              </a:solidFill>
              <a:latin typeface="Body Grotesque Fit Bold"/>
              <a:ea typeface="Body Grotesque Fit Bold"/>
              <a:cs typeface="Nazanin" panose="00000400000000000000" pitchFamily="2" charset="-78"/>
              <a:sym typeface="Body Grotesque Fit Bold"/>
            </a:endParaRPr>
          </a:p>
        </p:txBody>
      </p:sp>
      <p:sp>
        <p:nvSpPr>
          <p:cNvPr id="15" name="TextBox 15"/>
          <p:cNvSpPr txBox="1"/>
          <p:nvPr/>
        </p:nvSpPr>
        <p:spPr>
          <a:xfrm>
            <a:off x="3581400" y="3208443"/>
            <a:ext cx="10820400" cy="6174767"/>
          </a:xfrm>
          <a:prstGeom prst="rect">
            <a:avLst/>
          </a:prstGeom>
        </p:spPr>
        <p:txBody>
          <a:bodyPr wrap="square" lIns="0" tIns="0" rIns="0" bIns="0" rtlCol="0" anchor="t">
            <a:spAutoFit/>
          </a:bodyPr>
          <a:lstStyle/>
          <a:p>
            <a:pPr algn="just" rtl="1">
              <a:lnSpc>
                <a:spcPct val="150000"/>
              </a:lnSpc>
            </a:pPr>
            <a:r>
              <a:rPr lang="fa-IR" sz="3000" b="1" u="sng" dirty="0">
                <a:solidFill>
                  <a:srgbClr val="000000"/>
                </a:solidFill>
                <a:latin typeface="Flatory Sans"/>
                <a:ea typeface="Flatory Sans"/>
                <a:cs typeface="Nazanin" panose="00000400000000000000" pitchFamily="2" charset="-78"/>
                <a:sym typeface="Flatory Sans"/>
              </a:rPr>
              <a:t>در این پژوهش، یکی از مهم‌ترین دلایل نیاز فوری به آموزش از راه دور، </a:t>
            </a:r>
            <a:r>
              <a:rPr lang="fa-IR" sz="3000" b="1" u="sng" dirty="0">
                <a:solidFill>
                  <a:srgbClr val="FF0000"/>
                </a:solidFill>
                <a:latin typeface="Flatory Sans"/>
                <a:ea typeface="Flatory Sans"/>
                <a:cs typeface="Nazanin" panose="00000400000000000000" pitchFamily="2" charset="-78"/>
                <a:sym typeface="Flatory Sans"/>
              </a:rPr>
              <a:t>مسئله‌ی امنیتی دانشجویان </a:t>
            </a:r>
            <a:r>
              <a:rPr lang="fa-IR" sz="3000" b="1" u="sng" dirty="0">
                <a:solidFill>
                  <a:srgbClr val="000000"/>
                </a:solidFill>
                <a:latin typeface="Flatory Sans"/>
                <a:ea typeface="Flatory Sans"/>
                <a:cs typeface="Nazanin" panose="00000400000000000000" pitchFamily="2" charset="-78"/>
                <a:sym typeface="Flatory Sans"/>
              </a:rPr>
              <a:t>است</a:t>
            </a:r>
            <a:r>
              <a:rPr lang="fa-IR" sz="3000" b="1" dirty="0">
                <a:solidFill>
                  <a:srgbClr val="000000"/>
                </a:solidFill>
                <a:latin typeface="Flatory Sans"/>
                <a:ea typeface="Flatory Sans"/>
                <a:cs typeface="Nazanin" panose="00000400000000000000" pitchFamily="2" charset="-78"/>
                <a:sym typeface="Flatory Sans"/>
              </a:rPr>
              <a:t>. بیش از نیمی از دانشجویان دانشگاه پریشتینا ساکن مناطق صرب‌نشین جنوب کوزوو هستند و برای حضور در کلاس‌ها باید از مناطق عمدتاً آلبانی‌نشین عبور کنند، سفری که با نگرانی‌های جدی امنیتی همراه است. در این شرایط، </a:t>
            </a:r>
            <a:r>
              <a:rPr lang="fa-IR" sz="3000" b="1" u="sng" dirty="0">
                <a:solidFill>
                  <a:srgbClr val="000000"/>
                </a:solidFill>
                <a:latin typeface="Flatory Sans"/>
                <a:ea typeface="Flatory Sans"/>
                <a:cs typeface="Nazanin" panose="00000400000000000000" pitchFamily="2" charset="-78"/>
                <a:sym typeface="Flatory Sans"/>
              </a:rPr>
              <a:t>آموزش الکترونیکی نه فقط یک ابزار مدرن، بلکه یک ضرورت است</a:t>
            </a:r>
            <a:r>
              <a:rPr lang="fa-IR" sz="3000" b="1" dirty="0">
                <a:solidFill>
                  <a:srgbClr val="000000"/>
                </a:solidFill>
                <a:latin typeface="Flatory Sans"/>
                <a:ea typeface="Flatory Sans"/>
                <a:cs typeface="Nazanin" panose="00000400000000000000" pitchFamily="2" charset="-78"/>
                <a:sym typeface="Flatory Sans"/>
              </a:rPr>
              <a:t>. این روش می‌تواند خطر رفت‌وآمد را کاهش دهد، به ماندگاری دانشجویان تحصیل‌کرده در مناطق بومی‌شان کمک کند و حتی در بلندمدت به پایداری حضور جامعه صرب‌ها و توسعه محلی بینجامد. مقاله همچنین نشان می‌دهد که این دانشگاه، هم از نظر زیرساخت و هم نیروی متخصص، ظرفیت پیاده‌سازی چنین برنامه‌هایی را دارد.</a:t>
            </a:r>
            <a:endParaRPr lang="en-US" sz="3000" b="1" dirty="0">
              <a:solidFill>
                <a:srgbClr val="000000"/>
              </a:solidFill>
              <a:latin typeface="Flatory Sans"/>
              <a:ea typeface="Flatory Sans"/>
              <a:cs typeface="Nazanin" panose="00000400000000000000" pitchFamily="2" charset="-78"/>
              <a:sym typeface="Flatory Sans"/>
            </a:endParaRPr>
          </a:p>
        </p:txBody>
      </p:sp>
      <p:grpSp>
        <p:nvGrpSpPr>
          <p:cNvPr id="13" name="Group 2">
            <a:extLst>
              <a:ext uri="{FF2B5EF4-FFF2-40B4-BE49-F238E27FC236}">
                <a16:creationId xmlns:a16="http://schemas.microsoft.com/office/drawing/2014/main" id="{AE662394-75CF-4792-A0D2-B89325943DF4}"/>
              </a:ext>
            </a:extLst>
          </p:cNvPr>
          <p:cNvGrpSpPr/>
          <p:nvPr/>
        </p:nvGrpSpPr>
        <p:grpSpPr>
          <a:xfrm rot="5400000">
            <a:off x="-4315387" y="4315386"/>
            <a:ext cx="10287000" cy="1656227"/>
            <a:chOff x="0" y="0"/>
            <a:chExt cx="2702478" cy="436208"/>
          </a:xfrm>
        </p:grpSpPr>
        <p:sp>
          <p:nvSpPr>
            <p:cNvPr id="14" name="Freeform 3">
              <a:extLst>
                <a:ext uri="{FF2B5EF4-FFF2-40B4-BE49-F238E27FC236}">
                  <a16:creationId xmlns:a16="http://schemas.microsoft.com/office/drawing/2014/main" id="{BD360F5A-9040-4928-BF35-2218F5E83721}"/>
                </a:ext>
              </a:extLst>
            </p:cNvPr>
            <p:cNvSpPr/>
            <p:nvPr/>
          </p:nvSpPr>
          <p:spPr>
            <a:xfrm>
              <a:off x="0" y="0"/>
              <a:ext cx="2702478" cy="436208"/>
            </a:xfrm>
            <a:custGeom>
              <a:avLst/>
              <a:gdLst/>
              <a:ahLst/>
              <a:cxnLst/>
              <a:rect l="l" t="t" r="r" b="b"/>
              <a:pathLst>
                <a:path w="2702478" h="436208">
                  <a:moveTo>
                    <a:pt x="0" y="0"/>
                  </a:moveTo>
                  <a:lnTo>
                    <a:pt x="2702478" y="0"/>
                  </a:lnTo>
                  <a:lnTo>
                    <a:pt x="2702478" y="436208"/>
                  </a:lnTo>
                  <a:lnTo>
                    <a:pt x="0" y="436208"/>
                  </a:lnTo>
                  <a:close/>
                </a:path>
              </a:pathLst>
            </a:custGeom>
            <a:solidFill>
              <a:srgbClr val="A4C8FF"/>
            </a:solidFill>
            <a:ln cap="sq">
              <a:noFill/>
              <a:prstDash val="solid"/>
              <a:miter/>
            </a:ln>
          </p:spPr>
        </p:sp>
        <p:sp>
          <p:nvSpPr>
            <p:cNvPr id="16" name="TextBox 4">
              <a:extLst>
                <a:ext uri="{FF2B5EF4-FFF2-40B4-BE49-F238E27FC236}">
                  <a16:creationId xmlns:a16="http://schemas.microsoft.com/office/drawing/2014/main" id="{D2D5E7CD-251C-42AD-9932-DC5F8D6DD542}"/>
                </a:ext>
              </a:extLst>
            </p:cNvPr>
            <p:cNvSpPr txBox="1"/>
            <p:nvPr/>
          </p:nvSpPr>
          <p:spPr>
            <a:xfrm>
              <a:off x="0" y="-19050"/>
              <a:ext cx="2702478" cy="455258"/>
            </a:xfrm>
            <a:prstGeom prst="rect">
              <a:avLst/>
            </a:prstGeom>
          </p:spPr>
          <p:txBody>
            <a:bodyPr lIns="50800" tIns="50800" rIns="50800" bIns="50800" rtlCol="0" anchor="ctr"/>
            <a:lstStyle/>
            <a:p>
              <a:pPr algn="ctr">
                <a:lnSpc>
                  <a:spcPts val="2340"/>
                </a:lnSpc>
              </a:pPr>
              <a:endParaRPr/>
            </a:p>
          </p:txBody>
        </p:sp>
      </p:grpSp>
      <p:grpSp>
        <p:nvGrpSpPr>
          <p:cNvPr id="17" name="Group 5">
            <a:extLst>
              <a:ext uri="{FF2B5EF4-FFF2-40B4-BE49-F238E27FC236}">
                <a16:creationId xmlns:a16="http://schemas.microsoft.com/office/drawing/2014/main" id="{92DB4BC7-FE8C-4A2A-A6C8-FFD56265AC4F}"/>
              </a:ext>
            </a:extLst>
          </p:cNvPr>
          <p:cNvGrpSpPr/>
          <p:nvPr/>
        </p:nvGrpSpPr>
        <p:grpSpPr>
          <a:xfrm>
            <a:off x="0" y="0"/>
            <a:ext cx="1656227" cy="1656227"/>
            <a:chOff x="0" y="0"/>
            <a:chExt cx="436208" cy="436208"/>
          </a:xfrm>
        </p:grpSpPr>
        <p:sp>
          <p:nvSpPr>
            <p:cNvPr id="18" name="Freeform 6">
              <a:extLst>
                <a:ext uri="{FF2B5EF4-FFF2-40B4-BE49-F238E27FC236}">
                  <a16:creationId xmlns:a16="http://schemas.microsoft.com/office/drawing/2014/main" id="{72A21F40-A2C8-45A6-B02D-822DC01DBA8A}"/>
                </a:ext>
              </a:extLst>
            </p:cNvPr>
            <p:cNvSpPr/>
            <p:nvPr/>
          </p:nvSpPr>
          <p:spPr>
            <a:xfrm>
              <a:off x="0" y="0"/>
              <a:ext cx="436208" cy="436208"/>
            </a:xfrm>
            <a:custGeom>
              <a:avLst/>
              <a:gdLst/>
              <a:ahLst/>
              <a:cxnLst/>
              <a:rect l="l" t="t" r="r" b="b"/>
              <a:pathLst>
                <a:path w="436208" h="436208">
                  <a:moveTo>
                    <a:pt x="0" y="0"/>
                  </a:moveTo>
                  <a:lnTo>
                    <a:pt x="436208" y="0"/>
                  </a:lnTo>
                  <a:lnTo>
                    <a:pt x="436208" y="436208"/>
                  </a:lnTo>
                  <a:lnTo>
                    <a:pt x="0" y="436208"/>
                  </a:lnTo>
                  <a:close/>
                </a:path>
              </a:pathLst>
            </a:custGeom>
            <a:solidFill>
              <a:srgbClr val="4A3D5F"/>
            </a:solidFill>
            <a:ln cap="sq">
              <a:noFill/>
              <a:prstDash val="solid"/>
              <a:miter/>
            </a:ln>
          </p:spPr>
        </p:sp>
        <p:sp>
          <p:nvSpPr>
            <p:cNvPr id="19" name="TextBox 7">
              <a:extLst>
                <a:ext uri="{FF2B5EF4-FFF2-40B4-BE49-F238E27FC236}">
                  <a16:creationId xmlns:a16="http://schemas.microsoft.com/office/drawing/2014/main" id="{02573959-C69E-4B24-8C5F-F32D100C560D}"/>
                </a:ext>
              </a:extLst>
            </p:cNvPr>
            <p:cNvSpPr txBox="1"/>
            <p:nvPr/>
          </p:nvSpPr>
          <p:spPr>
            <a:xfrm>
              <a:off x="0" y="-19050"/>
              <a:ext cx="436208" cy="455258"/>
            </a:xfrm>
            <a:prstGeom prst="rect">
              <a:avLst/>
            </a:prstGeom>
          </p:spPr>
          <p:txBody>
            <a:bodyPr lIns="50800" tIns="50800" rIns="50800" bIns="50800" rtlCol="0" anchor="ctr"/>
            <a:lstStyle/>
            <a:p>
              <a:pPr algn="ctr">
                <a:lnSpc>
                  <a:spcPts val="2340"/>
                </a:lnSpc>
              </a:pPr>
              <a:endParaRPr/>
            </a:p>
          </p:txBody>
        </p:sp>
      </p:grpSp>
      <p:pic>
        <p:nvPicPr>
          <p:cNvPr id="20" name="4">
            <a:hlinkClick r:id="" action="ppaction://media"/>
            <a:extLst>
              <a:ext uri="{FF2B5EF4-FFF2-40B4-BE49-F238E27FC236}">
                <a16:creationId xmlns:a16="http://schemas.microsoft.com/office/drawing/2014/main" id="{9415B5B7-5446-42B8-88A6-631BECBDF3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93122" y="370913"/>
            <a:ext cx="914400" cy="914400"/>
          </a:xfrm>
          <a:prstGeom prst="rect">
            <a:avLst/>
          </a:prstGeom>
        </p:spPr>
      </p:pic>
      <p:sp>
        <p:nvSpPr>
          <p:cNvPr id="21" name="Freeform 2">
            <a:extLst>
              <a:ext uri="{FF2B5EF4-FFF2-40B4-BE49-F238E27FC236}">
                <a16:creationId xmlns:a16="http://schemas.microsoft.com/office/drawing/2014/main" id="{32B69309-9080-401D-A140-1B22BEA49520}"/>
              </a:ext>
            </a:extLst>
          </p:cNvPr>
          <p:cNvSpPr/>
          <p:nvPr/>
        </p:nvSpPr>
        <p:spPr>
          <a:xfrm rot="21307096">
            <a:off x="15225804" y="6418752"/>
            <a:ext cx="2525961" cy="3355745"/>
          </a:xfrm>
          <a:custGeom>
            <a:avLst/>
            <a:gdLst/>
            <a:ahLst/>
            <a:cxnLst/>
            <a:rect l="l" t="t" r="r" b="b"/>
            <a:pathLst>
              <a:path w="4150548" h="5514013">
                <a:moveTo>
                  <a:pt x="0" y="0"/>
                </a:moveTo>
                <a:lnTo>
                  <a:pt x="4150548" y="0"/>
                </a:lnTo>
                <a:lnTo>
                  <a:pt x="4150548" y="5514013"/>
                </a:lnTo>
                <a:lnTo>
                  <a:pt x="0" y="551401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Slide Number Placeholder 41">
            <a:extLst>
              <a:ext uri="{FF2B5EF4-FFF2-40B4-BE49-F238E27FC236}">
                <a16:creationId xmlns:a16="http://schemas.microsoft.com/office/drawing/2014/main" id="{70AACDCC-5263-4661-8BF4-2298CEDD67D5}"/>
              </a:ext>
            </a:extLst>
          </p:cNvPr>
          <p:cNvSpPr>
            <a:spLocks noGrp="1"/>
          </p:cNvSpPr>
          <p:nvPr>
            <p:ph type="sldNum" sz="quarter" idx="12"/>
          </p:nvPr>
        </p:nvSpPr>
        <p:spPr>
          <a:xfrm>
            <a:off x="15693415" y="9833939"/>
            <a:ext cx="2133600" cy="365125"/>
          </a:xfrm>
        </p:spPr>
        <p:txBody>
          <a:bodyPr/>
          <a:lstStyle/>
          <a:p>
            <a:fld id="{B6F15528-21DE-4FAA-801E-634DDDAF4B2B}" type="slidenum">
              <a:rPr lang="en-US" sz="2800" b="1" smtClean="0">
                <a:solidFill>
                  <a:schemeClr val="tx1"/>
                </a:solidFill>
                <a:cs typeface="Nasim" panose="00000700000000000000" pitchFamily="2" charset="-78"/>
              </a:rPr>
              <a:pPr/>
              <a:t>6</a:t>
            </a:fld>
            <a:endParaRPr lang="en-US" b="1" dirty="0">
              <a:solidFill>
                <a:schemeClr val="tx1"/>
              </a:solidFill>
              <a:cs typeface="Nasim" panose="00000700000000000000" pitchFamily="2"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50">
        <p159:morph option="byObject"/>
      </p:transition>
    </mc:Choice>
    <mc:Fallback>
      <p:transition spd="slow" advTm="14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6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302372" y="4328400"/>
            <a:ext cx="10260972" cy="1656227"/>
            <a:chOff x="0" y="0"/>
            <a:chExt cx="2702478" cy="436208"/>
          </a:xfrm>
        </p:grpSpPr>
        <p:sp>
          <p:nvSpPr>
            <p:cNvPr id="3" name="Freeform 3"/>
            <p:cNvSpPr/>
            <p:nvPr/>
          </p:nvSpPr>
          <p:spPr>
            <a:xfrm>
              <a:off x="0" y="0"/>
              <a:ext cx="2702478" cy="436208"/>
            </a:xfrm>
            <a:custGeom>
              <a:avLst/>
              <a:gdLst/>
              <a:ahLst/>
              <a:cxnLst/>
              <a:rect l="l" t="t" r="r" b="b"/>
              <a:pathLst>
                <a:path w="2702478" h="436208">
                  <a:moveTo>
                    <a:pt x="0" y="0"/>
                  </a:moveTo>
                  <a:lnTo>
                    <a:pt x="2702478" y="0"/>
                  </a:lnTo>
                  <a:lnTo>
                    <a:pt x="2702478" y="436208"/>
                  </a:lnTo>
                  <a:lnTo>
                    <a:pt x="0" y="436208"/>
                  </a:lnTo>
                  <a:close/>
                </a:path>
              </a:pathLst>
            </a:custGeom>
            <a:solidFill>
              <a:srgbClr val="A4C8FF"/>
            </a:solidFill>
            <a:ln cap="sq">
              <a:noFill/>
              <a:prstDash val="solid"/>
              <a:miter/>
            </a:ln>
          </p:spPr>
        </p:sp>
        <p:sp>
          <p:nvSpPr>
            <p:cNvPr id="4" name="TextBox 4"/>
            <p:cNvSpPr txBox="1"/>
            <p:nvPr/>
          </p:nvSpPr>
          <p:spPr>
            <a:xfrm>
              <a:off x="0" y="-19050"/>
              <a:ext cx="2702478" cy="455258"/>
            </a:xfrm>
            <a:prstGeom prst="rect">
              <a:avLst/>
            </a:prstGeom>
          </p:spPr>
          <p:txBody>
            <a:bodyPr lIns="50800" tIns="50800" rIns="50800" bIns="50800" rtlCol="0" anchor="ctr"/>
            <a:lstStyle/>
            <a:p>
              <a:pPr algn="ctr">
                <a:lnSpc>
                  <a:spcPts val="2340"/>
                </a:lnSpc>
              </a:pPr>
              <a:endParaRPr/>
            </a:p>
          </p:txBody>
        </p:sp>
      </p:grpSp>
      <p:grpSp>
        <p:nvGrpSpPr>
          <p:cNvPr id="5" name="Group 5"/>
          <p:cNvGrpSpPr/>
          <p:nvPr/>
        </p:nvGrpSpPr>
        <p:grpSpPr>
          <a:xfrm>
            <a:off x="0" y="0"/>
            <a:ext cx="1656227" cy="1656227"/>
            <a:chOff x="0" y="0"/>
            <a:chExt cx="436208" cy="436208"/>
          </a:xfrm>
        </p:grpSpPr>
        <p:sp>
          <p:nvSpPr>
            <p:cNvPr id="6" name="Freeform 6"/>
            <p:cNvSpPr/>
            <p:nvPr/>
          </p:nvSpPr>
          <p:spPr>
            <a:xfrm>
              <a:off x="0" y="0"/>
              <a:ext cx="436208" cy="436208"/>
            </a:xfrm>
            <a:custGeom>
              <a:avLst/>
              <a:gdLst/>
              <a:ahLst/>
              <a:cxnLst/>
              <a:rect l="l" t="t" r="r" b="b"/>
              <a:pathLst>
                <a:path w="436208" h="436208">
                  <a:moveTo>
                    <a:pt x="0" y="0"/>
                  </a:moveTo>
                  <a:lnTo>
                    <a:pt x="436208" y="0"/>
                  </a:lnTo>
                  <a:lnTo>
                    <a:pt x="436208" y="436208"/>
                  </a:lnTo>
                  <a:lnTo>
                    <a:pt x="0" y="436208"/>
                  </a:lnTo>
                  <a:close/>
                </a:path>
              </a:pathLst>
            </a:custGeom>
            <a:solidFill>
              <a:srgbClr val="4A3D5F"/>
            </a:solidFill>
            <a:ln cap="sq">
              <a:noFill/>
              <a:prstDash val="solid"/>
              <a:miter/>
            </a:ln>
          </p:spPr>
        </p:sp>
        <p:sp>
          <p:nvSpPr>
            <p:cNvPr id="7" name="TextBox 7"/>
            <p:cNvSpPr txBox="1"/>
            <p:nvPr/>
          </p:nvSpPr>
          <p:spPr>
            <a:xfrm>
              <a:off x="0" y="-19050"/>
              <a:ext cx="436208" cy="455258"/>
            </a:xfrm>
            <a:prstGeom prst="rect">
              <a:avLst/>
            </a:prstGeom>
          </p:spPr>
          <p:txBody>
            <a:bodyPr lIns="50800" tIns="50800" rIns="50800" bIns="50800" rtlCol="0" anchor="ctr"/>
            <a:lstStyle/>
            <a:p>
              <a:pPr algn="ctr">
                <a:lnSpc>
                  <a:spcPts val="2340"/>
                </a:lnSpc>
              </a:pPr>
              <a:endParaRPr/>
            </a:p>
          </p:txBody>
        </p:sp>
      </p:grpSp>
      <p:grpSp>
        <p:nvGrpSpPr>
          <p:cNvPr id="8" name="Group 8"/>
          <p:cNvGrpSpPr/>
          <p:nvPr/>
        </p:nvGrpSpPr>
        <p:grpSpPr>
          <a:xfrm>
            <a:off x="1656227" y="0"/>
            <a:ext cx="16631773" cy="1656227"/>
            <a:chOff x="0" y="0"/>
            <a:chExt cx="4380385" cy="436208"/>
          </a:xfrm>
        </p:grpSpPr>
        <p:sp>
          <p:nvSpPr>
            <p:cNvPr id="9" name="Freeform 9"/>
            <p:cNvSpPr/>
            <p:nvPr/>
          </p:nvSpPr>
          <p:spPr>
            <a:xfrm>
              <a:off x="0" y="0"/>
              <a:ext cx="4380385" cy="436208"/>
            </a:xfrm>
            <a:custGeom>
              <a:avLst/>
              <a:gdLst/>
              <a:ahLst/>
              <a:cxnLst/>
              <a:rect l="l" t="t" r="r" b="b"/>
              <a:pathLst>
                <a:path w="4380385" h="436208">
                  <a:moveTo>
                    <a:pt x="0" y="0"/>
                  </a:moveTo>
                  <a:lnTo>
                    <a:pt x="4380385" y="0"/>
                  </a:lnTo>
                  <a:lnTo>
                    <a:pt x="4380385" y="436208"/>
                  </a:lnTo>
                  <a:lnTo>
                    <a:pt x="0" y="436208"/>
                  </a:lnTo>
                  <a:close/>
                </a:path>
              </a:pathLst>
            </a:custGeom>
            <a:solidFill>
              <a:srgbClr val="8772B2"/>
            </a:solidFill>
          </p:spPr>
        </p:sp>
        <p:sp>
          <p:nvSpPr>
            <p:cNvPr id="10" name="TextBox 10"/>
            <p:cNvSpPr txBox="1"/>
            <p:nvPr/>
          </p:nvSpPr>
          <p:spPr>
            <a:xfrm>
              <a:off x="0" y="-19050"/>
              <a:ext cx="4380385" cy="455258"/>
            </a:xfrm>
            <a:prstGeom prst="rect">
              <a:avLst/>
            </a:prstGeom>
          </p:spPr>
          <p:txBody>
            <a:bodyPr lIns="50800" tIns="50800" rIns="50800" bIns="50800" rtlCol="0" anchor="ctr"/>
            <a:lstStyle/>
            <a:p>
              <a:pPr algn="ctr">
                <a:lnSpc>
                  <a:spcPts val="2340"/>
                </a:lnSpc>
              </a:pPr>
              <a:endParaRPr/>
            </a:p>
          </p:txBody>
        </p:sp>
      </p:grpSp>
      <p:sp>
        <p:nvSpPr>
          <p:cNvPr id="11" name="TextBox 11"/>
          <p:cNvSpPr txBox="1"/>
          <p:nvPr/>
        </p:nvSpPr>
        <p:spPr>
          <a:xfrm>
            <a:off x="3955626" y="1997346"/>
            <a:ext cx="12032973" cy="948978"/>
          </a:xfrm>
          <a:prstGeom prst="rect">
            <a:avLst/>
          </a:prstGeom>
        </p:spPr>
        <p:txBody>
          <a:bodyPr lIns="0" tIns="0" rIns="0" bIns="0" rtlCol="0" anchor="t">
            <a:spAutoFit/>
          </a:bodyPr>
          <a:lstStyle/>
          <a:p>
            <a:pPr algn="ctr">
              <a:lnSpc>
                <a:spcPts val="7440"/>
              </a:lnSpc>
            </a:pPr>
            <a:r>
              <a:rPr lang="fa-IR" sz="6000" b="1" dirty="0">
                <a:solidFill>
                  <a:srgbClr val="8C52FF"/>
                </a:solidFill>
                <a:latin typeface="Body Grotesque Fit Bold"/>
                <a:ea typeface="Body Grotesque Fit Bold"/>
                <a:cs typeface="Body Grotesque Fit Bold"/>
                <a:sym typeface="Body Grotesque Fit Bold"/>
              </a:rPr>
              <a:t>جمع‌بندی و نتیجه‌گیری</a:t>
            </a:r>
            <a:endParaRPr lang="en-US" sz="6000" b="1" dirty="0">
              <a:solidFill>
                <a:srgbClr val="8C52FF"/>
              </a:solidFill>
              <a:latin typeface="Body Grotesque Fit Bold"/>
              <a:ea typeface="Body Grotesque Fit Bold"/>
              <a:cs typeface="Body Grotesque Fit Bold"/>
              <a:sym typeface="Body Grotesque Fit Bold"/>
            </a:endParaRPr>
          </a:p>
        </p:txBody>
      </p:sp>
      <p:sp>
        <p:nvSpPr>
          <p:cNvPr id="12" name="Freeform 12"/>
          <p:cNvSpPr/>
          <p:nvPr/>
        </p:nvSpPr>
        <p:spPr>
          <a:xfrm rot="2909493">
            <a:off x="2295746" y="1581664"/>
            <a:ext cx="1495268" cy="2968944"/>
          </a:xfrm>
          <a:custGeom>
            <a:avLst/>
            <a:gdLst/>
            <a:ahLst/>
            <a:cxnLst/>
            <a:rect l="l" t="t" r="r" b="b"/>
            <a:pathLst>
              <a:path w="1495268" h="2968944">
                <a:moveTo>
                  <a:pt x="0" y="0"/>
                </a:moveTo>
                <a:lnTo>
                  <a:pt x="1495269" y="0"/>
                </a:lnTo>
                <a:lnTo>
                  <a:pt x="1495269" y="2968944"/>
                </a:lnTo>
                <a:lnTo>
                  <a:pt x="0" y="29689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TextBox 15">
            <a:extLst>
              <a:ext uri="{FF2B5EF4-FFF2-40B4-BE49-F238E27FC236}">
                <a16:creationId xmlns:a16="http://schemas.microsoft.com/office/drawing/2014/main" id="{7939385C-AA80-4545-95D6-EBBB728A28A7}"/>
              </a:ext>
            </a:extLst>
          </p:cNvPr>
          <p:cNvSpPr txBox="1"/>
          <p:nvPr/>
        </p:nvSpPr>
        <p:spPr>
          <a:xfrm>
            <a:off x="3429000" y="3737385"/>
            <a:ext cx="12032972" cy="4789773"/>
          </a:xfrm>
          <a:prstGeom prst="rect">
            <a:avLst/>
          </a:prstGeom>
        </p:spPr>
        <p:txBody>
          <a:bodyPr wrap="square" lIns="0" tIns="0" rIns="0" bIns="0" rtlCol="0" anchor="t">
            <a:spAutoFit/>
          </a:bodyPr>
          <a:lstStyle/>
          <a:p>
            <a:pPr algn="just" rtl="1">
              <a:lnSpc>
                <a:spcPct val="150000"/>
              </a:lnSpc>
            </a:pPr>
            <a:r>
              <a:rPr lang="fa-IR" sz="3000" b="1" dirty="0">
                <a:solidFill>
                  <a:srgbClr val="000000"/>
                </a:solidFill>
                <a:latin typeface="Flatory Sans"/>
                <a:ea typeface="Flatory Sans"/>
                <a:cs typeface="Nazanin" panose="00000400000000000000" pitchFamily="2" charset="-78"/>
                <a:sym typeface="Flatory Sans"/>
              </a:rPr>
              <a:t>در دانشگاه پریشتینا، </a:t>
            </a:r>
            <a:r>
              <a:rPr lang="fa-IR" sz="3000" b="1" u="sng" dirty="0">
                <a:solidFill>
                  <a:srgbClr val="000000"/>
                </a:solidFill>
                <a:latin typeface="Flatory Sans"/>
                <a:ea typeface="Flatory Sans"/>
                <a:cs typeface="Nazanin" panose="00000400000000000000" pitchFamily="2" charset="-78"/>
                <a:sym typeface="Flatory Sans"/>
              </a:rPr>
              <a:t>اگرچه آمادگی فنی دانشجویان و زیرساخت‌ها وجود دارد، اما آموزش از راه دور به‌صورت رسمی و معتبر اجرا نمی‌شود</a:t>
            </a:r>
            <a:r>
              <a:rPr lang="fa-IR" sz="3000" b="1" dirty="0">
                <a:solidFill>
                  <a:srgbClr val="000000"/>
                </a:solidFill>
                <a:latin typeface="Flatory Sans"/>
                <a:ea typeface="Flatory Sans"/>
                <a:cs typeface="Nazanin" panose="00000400000000000000" pitchFamily="2" charset="-78"/>
                <a:sym typeface="Flatory Sans"/>
              </a:rPr>
              <a:t>. با توجه به شرایط خاص منطقه، به‌ویژه خطرات امنیتی برای دانشجویان ساکن جنوب کوزوو، </a:t>
            </a:r>
            <a:r>
              <a:rPr lang="fa-IR" sz="3000" b="1" dirty="0">
                <a:solidFill>
                  <a:srgbClr val="FF0000"/>
                </a:solidFill>
                <a:latin typeface="Flatory Sans"/>
                <a:ea typeface="Flatory Sans"/>
                <a:cs typeface="Nazanin" panose="00000400000000000000" pitchFamily="2" charset="-78"/>
                <a:sym typeface="Flatory Sans"/>
              </a:rPr>
              <a:t>آموزش الکترونیکی نه یک گزینه، بلکه یک ضرورت فوری است. </a:t>
            </a:r>
            <a:r>
              <a:rPr lang="fa-IR" sz="3000" b="1" dirty="0">
                <a:solidFill>
                  <a:srgbClr val="000000"/>
                </a:solidFill>
                <a:latin typeface="Flatory Sans"/>
                <a:ea typeface="Flatory Sans"/>
                <a:cs typeface="Nazanin" panose="00000400000000000000" pitchFamily="2" charset="-78"/>
                <a:sym typeface="Flatory Sans"/>
              </a:rPr>
              <a:t>مقاله نتیجه‌گیری می‌کند که دلایل انسانی، اجتماعی و عملی قوی وجود دارد تا دانشکده‌ها در جهت اخذ اعتبار رسمی برای برنامه‌های آموزش از راه دور گام بردارند. این تصمیم می‌تواند مستقیماً بر </a:t>
            </a:r>
            <a:r>
              <a:rPr lang="fa-IR" sz="3000" b="1" dirty="0">
                <a:solidFill>
                  <a:srgbClr val="FF0000"/>
                </a:solidFill>
                <a:latin typeface="Flatory Sans"/>
                <a:ea typeface="Flatory Sans"/>
                <a:cs typeface="Nazanin" panose="00000400000000000000" pitchFamily="2" charset="-78"/>
                <a:sym typeface="Flatory Sans"/>
              </a:rPr>
              <a:t>امنیت، کیفیت زندگی و آینده دانشجویان و جامعه آن‌ها </a:t>
            </a:r>
            <a:r>
              <a:rPr lang="fa-IR" sz="3000" b="1" dirty="0">
                <a:solidFill>
                  <a:srgbClr val="000000"/>
                </a:solidFill>
                <a:latin typeface="Flatory Sans"/>
                <a:ea typeface="Flatory Sans"/>
                <a:cs typeface="Nazanin" panose="00000400000000000000" pitchFamily="2" charset="-78"/>
                <a:sym typeface="Flatory Sans"/>
              </a:rPr>
              <a:t>تأثیر مثبت بگذارد.</a:t>
            </a:r>
            <a:endParaRPr lang="en-US" sz="3000" b="1" dirty="0">
              <a:solidFill>
                <a:srgbClr val="000000"/>
              </a:solidFill>
              <a:latin typeface="Flatory Sans"/>
              <a:ea typeface="Flatory Sans"/>
              <a:cs typeface="Nazanin" panose="00000400000000000000" pitchFamily="2" charset="-78"/>
              <a:sym typeface="Flatory Sans"/>
            </a:endParaRPr>
          </a:p>
        </p:txBody>
      </p:sp>
      <p:pic>
        <p:nvPicPr>
          <p:cNvPr id="13" name="5">
            <a:hlinkClick r:id="" action="ppaction://media"/>
            <a:extLst>
              <a:ext uri="{FF2B5EF4-FFF2-40B4-BE49-F238E27FC236}">
                <a16:creationId xmlns:a16="http://schemas.microsoft.com/office/drawing/2014/main" id="{6479C560-EA19-421A-94BE-148D6B4275B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7079" y="370913"/>
            <a:ext cx="914400" cy="914400"/>
          </a:xfrm>
          <a:prstGeom prst="rect">
            <a:avLst/>
          </a:prstGeom>
        </p:spPr>
      </p:pic>
      <p:sp>
        <p:nvSpPr>
          <p:cNvPr id="19" name="Slide Number Placeholder 41">
            <a:extLst>
              <a:ext uri="{FF2B5EF4-FFF2-40B4-BE49-F238E27FC236}">
                <a16:creationId xmlns:a16="http://schemas.microsoft.com/office/drawing/2014/main" id="{6A9814D1-0F17-4F7D-BA92-663AB0C31B1D}"/>
              </a:ext>
            </a:extLst>
          </p:cNvPr>
          <p:cNvSpPr>
            <a:spLocks noGrp="1"/>
          </p:cNvSpPr>
          <p:nvPr>
            <p:ph type="sldNum" sz="quarter" idx="12"/>
          </p:nvPr>
        </p:nvSpPr>
        <p:spPr>
          <a:xfrm>
            <a:off x="15693415" y="9833939"/>
            <a:ext cx="2133600" cy="365125"/>
          </a:xfrm>
        </p:spPr>
        <p:txBody>
          <a:bodyPr/>
          <a:lstStyle/>
          <a:p>
            <a:fld id="{B6F15528-21DE-4FAA-801E-634DDDAF4B2B}" type="slidenum">
              <a:rPr lang="en-US" sz="2800" b="1" smtClean="0">
                <a:solidFill>
                  <a:schemeClr val="tx1"/>
                </a:solidFill>
                <a:cs typeface="Nasim" panose="00000700000000000000" pitchFamily="2" charset="-78"/>
              </a:rPr>
              <a:pPr/>
              <a:t>7</a:t>
            </a:fld>
            <a:endParaRPr lang="en-US" b="1" dirty="0">
              <a:solidFill>
                <a:schemeClr val="tx1"/>
              </a:solidFill>
              <a:cs typeface="Nasim" panose="00000700000000000000" pitchFamily="2" charset="-78"/>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300">
        <p159:morph option="byObject"/>
      </p:transition>
    </mc:Choice>
    <mc:Fallback>
      <p:transition spd="slow" advTm="13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55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FFFCF0"/>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4302372" y="4328400"/>
            <a:ext cx="10260972" cy="1656227"/>
            <a:chOff x="0" y="0"/>
            <a:chExt cx="2702478" cy="436208"/>
          </a:xfrm>
        </p:grpSpPr>
        <p:sp>
          <p:nvSpPr>
            <p:cNvPr id="3" name="Freeform 3"/>
            <p:cNvSpPr/>
            <p:nvPr/>
          </p:nvSpPr>
          <p:spPr>
            <a:xfrm>
              <a:off x="0" y="0"/>
              <a:ext cx="2702478" cy="436208"/>
            </a:xfrm>
            <a:custGeom>
              <a:avLst/>
              <a:gdLst/>
              <a:ahLst/>
              <a:cxnLst/>
              <a:rect l="l" t="t" r="r" b="b"/>
              <a:pathLst>
                <a:path w="2702478" h="436208">
                  <a:moveTo>
                    <a:pt x="0" y="0"/>
                  </a:moveTo>
                  <a:lnTo>
                    <a:pt x="2702478" y="0"/>
                  </a:lnTo>
                  <a:lnTo>
                    <a:pt x="2702478" y="436208"/>
                  </a:lnTo>
                  <a:lnTo>
                    <a:pt x="0" y="436208"/>
                  </a:lnTo>
                  <a:close/>
                </a:path>
              </a:pathLst>
            </a:custGeom>
            <a:solidFill>
              <a:srgbClr val="A4C8FF"/>
            </a:solidFill>
            <a:ln cap="sq">
              <a:noFill/>
              <a:prstDash val="solid"/>
              <a:miter/>
            </a:ln>
          </p:spPr>
        </p:sp>
        <p:sp>
          <p:nvSpPr>
            <p:cNvPr id="4" name="TextBox 4"/>
            <p:cNvSpPr txBox="1"/>
            <p:nvPr/>
          </p:nvSpPr>
          <p:spPr>
            <a:xfrm>
              <a:off x="0" y="-19050"/>
              <a:ext cx="2702478" cy="455258"/>
            </a:xfrm>
            <a:prstGeom prst="rect">
              <a:avLst/>
            </a:prstGeom>
          </p:spPr>
          <p:txBody>
            <a:bodyPr lIns="50800" tIns="50800" rIns="50800" bIns="50800" rtlCol="0" anchor="ctr"/>
            <a:lstStyle/>
            <a:p>
              <a:pPr algn="ctr">
                <a:lnSpc>
                  <a:spcPts val="2340"/>
                </a:lnSpc>
              </a:pPr>
              <a:endParaRPr/>
            </a:p>
          </p:txBody>
        </p:sp>
      </p:grpSp>
      <p:grpSp>
        <p:nvGrpSpPr>
          <p:cNvPr id="5" name="Group 5"/>
          <p:cNvGrpSpPr/>
          <p:nvPr/>
        </p:nvGrpSpPr>
        <p:grpSpPr>
          <a:xfrm>
            <a:off x="0" y="0"/>
            <a:ext cx="1656227" cy="1656227"/>
            <a:chOff x="0" y="0"/>
            <a:chExt cx="436208" cy="436208"/>
          </a:xfrm>
        </p:grpSpPr>
        <p:sp>
          <p:nvSpPr>
            <p:cNvPr id="6" name="Freeform 6"/>
            <p:cNvSpPr/>
            <p:nvPr/>
          </p:nvSpPr>
          <p:spPr>
            <a:xfrm>
              <a:off x="0" y="0"/>
              <a:ext cx="436208" cy="436208"/>
            </a:xfrm>
            <a:custGeom>
              <a:avLst/>
              <a:gdLst/>
              <a:ahLst/>
              <a:cxnLst/>
              <a:rect l="l" t="t" r="r" b="b"/>
              <a:pathLst>
                <a:path w="436208" h="436208">
                  <a:moveTo>
                    <a:pt x="0" y="0"/>
                  </a:moveTo>
                  <a:lnTo>
                    <a:pt x="436208" y="0"/>
                  </a:lnTo>
                  <a:lnTo>
                    <a:pt x="436208" y="436208"/>
                  </a:lnTo>
                  <a:lnTo>
                    <a:pt x="0" y="436208"/>
                  </a:lnTo>
                  <a:close/>
                </a:path>
              </a:pathLst>
            </a:custGeom>
            <a:solidFill>
              <a:srgbClr val="4A3D5F"/>
            </a:solidFill>
            <a:ln cap="sq">
              <a:noFill/>
              <a:prstDash val="solid"/>
              <a:miter/>
            </a:ln>
          </p:spPr>
        </p:sp>
        <p:sp>
          <p:nvSpPr>
            <p:cNvPr id="7" name="TextBox 7"/>
            <p:cNvSpPr txBox="1"/>
            <p:nvPr/>
          </p:nvSpPr>
          <p:spPr>
            <a:xfrm>
              <a:off x="0" y="-19050"/>
              <a:ext cx="436208" cy="455258"/>
            </a:xfrm>
            <a:prstGeom prst="rect">
              <a:avLst/>
            </a:prstGeom>
          </p:spPr>
          <p:txBody>
            <a:bodyPr lIns="50800" tIns="50800" rIns="50800" bIns="50800" rtlCol="0" anchor="ctr"/>
            <a:lstStyle/>
            <a:p>
              <a:pPr algn="ctr">
                <a:lnSpc>
                  <a:spcPts val="2340"/>
                </a:lnSpc>
              </a:pPr>
              <a:endParaRPr/>
            </a:p>
          </p:txBody>
        </p:sp>
      </p:grpSp>
      <p:grpSp>
        <p:nvGrpSpPr>
          <p:cNvPr id="8" name="Group 8"/>
          <p:cNvGrpSpPr/>
          <p:nvPr/>
        </p:nvGrpSpPr>
        <p:grpSpPr>
          <a:xfrm>
            <a:off x="1656227" y="0"/>
            <a:ext cx="16631773" cy="1656227"/>
            <a:chOff x="0" y="0"/>
            <a:chExt cx="4380385" cy="436208"/>
          </a:xfrm>
        </p:grpSpPr>
        <p:sp>
          <p:nvSpPr>
            <p:cNvPr id="9" name="Freeform 9"/>
            <p:cNvSpPr/>
            <p:nvPr/>
          </p:nvSpPr>
          <p:spPr>
            <a:xfrm>
              <a:off x="0" y="0"/>
              <a:ext cx="4380385" cy="436208"/>
            </a:xfrm>
            <a:custGeom>
              <a:avLst/>
              <a:gdLst/>
              <a:ahLst/>
              <a:cxnLst/>
              <a:rect l="l" t="t" r="r" b="b"/>
              <a:pathLst>
                <a:path w="4380385" h="436208">
                  <a:moveTo>
                    <a:pt x="0" y="0"/>
                  </a:moveTo>
                  <a:lnTo>
                    <a:pt x="4380385" y="0"/>
                  </a:lnTo>
                  <a:lnTo>
                    <a:pt x="4380385" y="436208"/>
                  </a:lnTo>
                  <a:lnTo>
                    <a:pt x="0" y="436208"/>
                  </a:lnTo>
                  <a:close/>
                </a:path>
              </a:pathLst>
            </a:custGeom>
            <a:solidFill>
              <a:srgbClr val="8772B2"/>
            </a:solidFill>
          </p:spPr>
        </p:sp>
        <p:sp>
          <p:nvSpPr>
            <p:cNvPr id="10" name="TextBox 10"/>
            <p:cNvSpPr txBox="1"/>
            <p:nvPr/>
          </p:nvSpPr>
          <p:spPr>
            <a:xfrm>
              <a:off x="0" y="-19050"/>
              <a:ext cx="4380385" cy="455258"/>
            </a:xfrm>
            <a:prstGeom prst="rect">
              <a:avLst/>
            </a:prstGeom>
          </p:spPr>
          <p:txBody>
            <a:bodyPr lIns="50800" tIns="50800" rIns="50800" bIns="50800" rtlCol="0" anchor="ctr"/>
            <a:lstStyle/>
            <a:p>
              <a:pPr algn="ctr">
                <a:lnSpc>
                  <a:spcPts val="2340"/>
                </a:lnSpc>
              </a:pPr>
              <a:endParaRPr/>
            </a:p>
          </p:txBody>
        </p:sp>
      </p:grpSp>
      <p:sp>
        <p:nvSpPr>
          <p:cNvPr id="12" name="Freeform 12"/>
          <p:cNvSpPr/>
          <p:nvPr/>
        </p:nvSpPr>
        <p:spPr>
          <a:xfrm rot="1536310">
            <a:off x="13243437" y="-77828"/>
            <a:ext cx="4526974" cy="3424038"/>
          </a:xfrm>
          <a:custGeom>
            <a:avLst/>
            <a:gdLst/>
            <a:ahLst/>
            <a:cxnLst/>
            <a:rect l="l" t="t" r="r" b="b"/>
            <a:pathLst>
              <a:path w="4526974" h="3424038">
                <a:moveTo>
                  <a:pt x="0" y="0"/>
                </a:moveTo>
                <a:lnTo>
                  <a:pt x="4526974" y="0"/>
                </a:lnTo>
                <a:lnTo>
                  <a:pt x="4526974" y="3424039"/>
                </a:lnTo>
                <a:lnTo>
                  <a:pt x="0" y="34240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193901">
            <a:off x="1064762" y="6417516"/>
            <a:ext cx="1394378" cy="1635198"/>
          </a:xfrm>
          <a:custGeom>
            <a:avLst/>
            <a:gdLst/>
            <a:ahLst/>
            <a:cxnLst/>
            <a:rect l="l" t="t" r="r" b="b"/>
            <a:pathLst>
              <a:path w="1394378" h="1635198">
                <a:moveTo>
                  <a:pt x="0" y="0"/>
                </a:moveTo>
                <a:lnTo>
                  <a:pt x="1394378" y="0"/>
                </a:lnTo>
                <a:lnTo>
                  <a:pt x="1394378" y="1635198"/>
                </a:lnTo>
                <a:lnTo>
                  <a:pt x="0" y="16351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4595541" y="4791814"/>
            <a:ext cx="9096918" cy="1569660"/>
          </a:xfrm>
          <a:prstGeom prst="rect">
            <a:avLst/>
          </a:prstGeom>
        </p:spPr>
        <p:txBody>
          <a:bodyPr wrap="square" lIns="0" tIns="0" rIns="0" bIns="0" rtlCol="0" anchor="t">
            <a:spAutoFit/>
          </a:bodyPr>
          <a:lstStyle/>
          <a:p>
            <a:pPr marL="0" lvl="0" indent="0" algn="ctr">
              <a:lnSpc>
                <a:spcPts val="10800"/>
              </a:lnSpc>
              <a:spcBef>
                <a:spcPct val="0"/>
              </a:spcBef>
            </a:pPr>
            <a:r>
              <a:rPr lang="en-US" sz="13800" b="1" spc="630" dirty="0">
                <a:solidFill>
                  <a:srgbClr val="8C52FF"/>
                </a:solidFill>
                <a:latin typeface="Body Grotesque Fit Bold"/>
                <a:ea typeface="Body Grotesque Fit Bold"/>
                <a:cs typeface="Body Grotesque Fit Bold"/>
                <a:sym typeface="Body Grotesque Fit Bold"/>
              </a:rPr>
              <a:t>The End</a:t>
            </a:r>
          </a:p>
        </p:txBody>
      </p:sp>
      <p:sp>
        <p:nvSpPr>
          <p:cNvPr id="17" name="Freeform 17"/>
          <p:cNvSpPr/>
          <p:nvPr/>
        </p:nvSpPr>
        <p:spPr>
          <a:xfrm>
            <a:off x="3325200" y="8988675"/>
            <a:ext cx="3140575" cy="3157799"/>
          </a:xfrm>
          <a:custGeom>
            <a:avLst/>
            <a:gdLst/>
            <a:ahLst/>
            <a:cxnLst/>
            <a:rect l="l" t="t" r="r" b="b"/>
            <a:pathLst>
              <a:path w="3140575" h="3157799">
                <a:moveTo>
                  <a:pt x="0" y="0"/>
                </a:moveTo>
                <a:lnTo>
                  <a:pt x="3140574" y="0"/>
                </a:lnTo>
                <a:lnTo>
                  <a:pt x="3140574" y="3157798"/>
                </a:lnTo>
                <a:lnTo>
                  <a:pt x="0" y="31577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6612413" y="7327588"/>
            <a:ext cx="5535811" cy="5566172"/>
          </a:xfrm>
          <a:custGeom>
            <a:avLst/>
            <a:gdLst/>
            <a:ahLst/>
            <a:cxnLst/>
            <a:rect l="l" t="t" r="r" b="b"/>
            <a:pathLst>
              <a:path w="5535811" h="5566172">
                <a:moveTo>
                  <a:pt x="0" y="0"/>
                </a:moveTo>
                <a:lnTo>
                  <a:pt x="5535811" y="0"/>
                </a:lnTo>
                <a:lnTo>
                  <a:pt x="5535811" y="5566172"/>
                </a:lnTo>
                <a:lnTo>
                  <a:pt x="0" y="556617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16936263" y="7235115"/>
            <a:ext cx="5092387" cy="4601666"/>
          </a:xfrm>
          <a:custGeom>
            <a:avLst/>
            <a:gdLst/>
            <a:ahLst/>
            <a:cxnLst/>
            <a:rect l="l" t="t" r="r" b="b"/>
            <a:pathLst>
              <a:path w="5092387" h="4601666">
                <a:moveTo>
                  <a:pt x="0" y="0"/>
                </a:moveTo>
                <a:lnTo>
                  <a:pt x="5092387" y="0"/>
                </a:lnTo>
                <a:lnTo>
                  <a:pt x="5092387" y="4601666"/>
                </a:lnTo>
                <a:lnTo>
                  <a:pt x="0" y="46016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rot="91187">
            <a:off x="-966343" y="-84532"/>
            <a:ext cx="3043381" cy="3060072"/>
          </a:xfrm>
          <a:custGeom>
            <a:avLst/>
            <a:gdLst/>
            <a:ahLst/>
            <a:cxnLst/>
            <a:rect l="l" t="t" r="r" b="b"/>
            <a:pathLst>
              <a:path w="3043381" h="3060072">
                <a:moveTo>
                  <a:pt x="0" y="0"/>
                </a:moveTo>
                <a:lnTo>
                  <a:pt x="3043380" y="0"/>
                </a:lnTo>
                <a:lnTo>
                  <a:pt x="3043380" y="3060072"/>
                </a:lnTo>
                <a:lnTo>
                  <a:pt x="0" y="306007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2" name="Freeform 22"/>
          <p:cNvSpPr/>
          <p:nvPr/>
        </p:nvSpPr>
        <p:spPr>
          <a:xfrm>
            <a:off x="-1791927" y="-223140"/>
            <a:ext cx="3583853" cy="3238500"/>
          </a:xfrm>
          <a:custGeom>
            <a:avLst/>
            <a:gdLst/>
            <a:ahLst/>
            <a:cxnLst/>
            <a:rect l="l" t="t" r="r" b="b"/>
            <a:pathLst>
              <a:path w="3583853" h="3238500">
                <a:moveTo>
                  <a:pt x="0" y="0"/>
                </a:moveTo>
                <a:lnTo>
                  <a:pt x="3583854" y="0"/>
                </a:lnTo>
                <a:lnTo>
                  <a:pt x="3583854" y="3238500"/>
                </a:lnTo>
                <a:lnTo>
                  <a:pt x="0" y="323850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a:off x="7707380" y="-1567664"/>
            <a:ext cx="2873240" cy="2596364"/>
          </a:xfrm>
          <a:custGeom>
            <a:avLst/>
            <a:gdLst/>
            <a:ahLst/>
            <a:cxnLst/>
            <a:rect l="l" t="t" r="r" b="b"/>
            <a:pathLst>
              <a:path w="2873240" h="2596364">
                <a:moveTo>
                  <a:pt x="0" y="0"/>
                </a:moveTo>
                <a:lnTo>
                  <a:pt x="2873240" y="0"/>
                </a:lnTo>
                <a:lnTo>
                  <a:pt x="2873240" y="2596364"/>
                </a:lnTo>
                <a:lnTo>
                  <a:pt x="0" y="259636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4" name="Freeform 24"/>
          <p:cNvSpPr/>
          <p:nvPr/>
        </p:nvSpPr>
        <p:spPr>
          <a:xfrm>
            <a:off x="3010875" y="9304166"/>
            <a:ext cx="3325906" cy="3005409"/>
          </a:xfrm>
          <a:custGeom>
            <a:avLst/>
            <a:gdLst/>
            <a:ahLst/>
            <a:cxnLst/>
            <a:rect l="l" t="t" r="r" b="b"/>
            <a:pathLst>
              <a:path w="3325906" h="3005409">
                <a:moveTo>
                  <a:pt x="0" y="0"/>
                </a:moveTo>
                <a:lnTo>
                  <a:pt x="3325906" y="0"/>
                </a:lnTo>
                <a:lnTo>
                  <a:pt x="3325906" y="3005409"/>
                </a:lnTo>
                <a:lnTo>
                  <a:pt x="0" y="300540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5" name="Freeform 25"/>
          <p:cNvSpPr/>
          <p:nvPr/>
        </p:nvSpPr>
        <p:spPr>
          <a:xfrm>
            <a:off x="2783144" y="3064754"/>
            <a:ext cx="455461" cy="457959"/>
          </a:xfrm>
          <a:custGeom>
            <a:avLst/>
            <a:gdLst/>
            <a:ahLst/>
            <a:cxnLst/>
            <a:rect l="l" t="t" r="r" b="b"/>
            <a:pathLst>
              <a:path w="455461" h="457959">
                <a:moveTo>
                  <a:pt x="0" y="0"/>
                </a:moveTo>
                <a:lnTo>
                  <a:pt x="455462" y="0"/>
                </a:lnTo>
                <a:lnTo>
                  <a:pt x="455462" y="457959"/>
                </a:lnTo>
                <a:lnTo>
                  <a:pt x="0" y="45795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6" name="Freeform 26"/>
          <p:cNvSpPr/>
          <p:nvPr/>
        </p:nvSpPr>
        <p:spPr>
          <a:xfrm>
            <a:off x="12984857" y="9252200"/>
            <a:ext cx="455461" cy="457959"/>
          </a:xfrm>
          <a:custGeom>
            <a:avLst/>
            <a:gdLst/>
            <a:ahLst/>
            <a:cxnLst/>
            <a:rect l="l" t="t" r="r" b="b"/>
            <a:pathLst>
              <a:path w="455461" h="457959">
                <a:moveTo>
                  <a:pt x="0" y="0"/>
                </a:moveTo>
                <a:lnTo>
                  <a:pt x="455462" y="0"/>
                </a:lnTo>
                <a:lnTo>
                  <a:pt x="455462" y="457959"/>
                </a:lnTo>
                <a:lnTo>
                  <a:pt x="0" y="45795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7" name="Slide Number Placeholder 41">
            <a:extLst>
              <a:ext uri="{FF2B5EF4-FFF2-40B4-BE49-F238E27FC236}">
                <a16:creationId xmlns:a16="http://schemas.microsoft.com/office/drawing/2014/main" id="{942DE2C1-D3F3-4473-8F46-F17BDD1BAD1D}"/>
              </a:ext>
            </a:extLst>
          </p:cNvPr>
          <p:cNvSpPr txBox="1">
            <a:spLocks/>
          </p:cNvSpPr>
          <p:nvPr/>
        </p:nvSpPr>
        <p:spPr>
          <a:xfrm>
            <a:off x="15693415" y="9833939"/>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z="2800" b="1" smtClean="0">
                <a:solidFill>
                  <a:schemeClr val="tx1"/>
                </a:solidFill>
                <a:cs typeface="Nasim" panose="00000700000000000000" pitchFamily="2" charset="-78"/>
              </a:rPr>
              <a:pPr/>
              <a:t>8</a:t>
            </a:fld>
            <a:endParaRPr lang="en-US" b="1" dirty="0">
              <a:solidFill>
                <a:schemeClr val="tx1"/>
              </a:solidFill>
              <a:cs typeface="Nasim" panose="00000700000000000000" pitchFamily="2" charset="-78"/>
            </a:endParaRPr>
          </a:p>
        </p:txBody>
      </p:sp>
    </p:spTree>
    <p:extLst>
      <p:ext uri="{BB962C8B-B14F-4D97-AF65-F5344CB8AC3E}">
        <p14:creationId xmlns:p14="http://schemas.microsoft.com/office/powerpoint/2010/main" val="2583692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00">
        <p159:morph option="byObject"/>
      </p:transition>
    </mc:Choice>
    <mc:Fallback>
      <p:transition spd="slow" advTm="30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608</Words>
  <Application>Microsoft Office PowerPoint</Application>
  <PresentationFormat>Custom</PresentationFormat>
  <Paragraphs>30</Paragraphs>
  <Slides>8</Slides>
  <Notes>0</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Wingdings</vt:lpstr>
      <vt:lpstr>Calibri</vt:lpstr>
      <vt:lpstr>Body Grotesque Fit Bold</vt:lpstr>
      <vt:lpstr>Flatory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Sampling and Representing Data Lesson for High School</dc:title>
  <cp:lastModifiedBy>mohammad sina parvizi</cp:lastModifiedBy>
  <cp:revision>13</cp:revision>
  <dcterms:created xsi:type="dcterms:W3CDTF">2006-08-16T00:00:00Z</dcterms:created>
  <dcterms:modified xsi:type="dcterms:W3CDTF">2025-05-21T12:42:51Z</dcterms:modified>
  <dc:identifier>DAGntpnTqFI</dc:identifier>
</cp:coreProperties>
</file>